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0"/>
  </p:notesMasterIdLst>
  <p:handoutMasterIdLst>
    <p:handoutMasterId r:id="rId31"/>
  </p:handoutMasterIdLst>
  <p:sldIdLst>
    <p:sldId id="256" r:id="rId5"/>
    <p:sldId id="257" r:id="rId6"/>
    <p:sldId id="268" r:id="rId7"/>
    <p:sldId id="303" r:id="rId8"/>
    <p:sldId id="308" r:id="rId9"/>
    <p:sldId id="263" r:id="rId10"/>
    <p:sldId id="269" r:id="rId11"/>
    <p:sldId id="265" r:id="rId12"/>
    <p:sldId id="272" r:id="rId13"/>
    <p:sldId id="259" r:id="rId14"/>
    <p:sldId id="275" r:id="rId15"/>
    <p:sldId id="276" r:id="rId16"/>
    <p:sldId id="289" r:id="rId17"/>
    <p:sldId id="261" r:id="rId18"/>
    <p:sldId id="277" r:id="rId19"/>
    <p:sldId id="292" r:id="rId20"/>
    <p:sldId id="266" r:id="rId21"/>
    <p:sldId id="264" r:id="rId22"/>
    <p:sldId id="294" r:id="rId23"/>
    <p:sldId id="293" r:id="rId24"/>
    <p:sldId id="262" r:id="rId25"/>
    <p:sldId id="270" r:id="rId26"/>
    <p:sldId id="278" r:id="rId27"/>
    <p:sldId id="307" r:id="rId28"/>
    <p:sldId id="291" r:id="rId29"/>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UUICHIRO.OGA" initials="ｙ" lastIdx="3" clrIdx="0">
    <p:extLst>
      <p:ext uri="{19B8F6BF-5375-455C-9EA6-DF929625EA0E}">
        <p15:presenceInfo xmlns:p15="http://schemas.microsoft.com/office/powerpoint/2012/main" userId="YUUICHIRO.OGA" providerId="None"/>
      </p:ext>
    </p:extLst>
  </p:cmAuthor>
  <p:cmAuthor id="2" name="吾妻　美佳" initials="吾妻　美佳" lastIdx="1" clrIdx="1">
    <p:extLst>
      <p:ext uri="{19B8F6BF-5375-455C-9EA6-DF929625EA0E}">
        <p15:presenceInfo xmlns:p15="http://schemas.microsoft.com/office/powerpoint/2012/main" userId="S::Mika.Agatsuma@sapporogroup.biz::1950cf73-dd58-4783-a862-160593dbc24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61" autoAdjust="0"/>
    <p:restoredTop sz="94917" autoAdjust="0"/>
  </p:normalViewPr>
  <p:slideViewPr>
    <p:cSldViewPr snapToGrid="0">
      <p:cViewPr varScale="1">
        <p:scale>
          <a:sx n="62" d="100"/>
          <a:sy n="62" d="100"/>
        </p:scale>
        <p:origin x="83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9E677A-F0F1-4207-96C9-1DE25D9BBDF0}" type="doc">
      <dgm:prSet loTypeId="urn:microsoft.com/office/officeart/2005/8/layout/hProcess9" loCatId="process" qsTypeId="urn:microsoft.com/office/officeart/2005/8/quickstyle/simple1" qsCatId="simple" csTypeId="urn:microsoft.com/office/officeart/2005/8/colors/accent1_2" csCatId="accent1" phldr="1"/>
      <dgm:spPr/>
    </dgm:pt>
    <dgm:pt modelId="{EC4C5DC5-B758-4655-871E-2BC05B03AD8B}">
      <dgm:prSet phldrT="[テキスト]" custT="1"/>
      <dgm:spPr>
        <a:solidFill>
          <a:srgbClr val="FF6600"/>
        </a:solidFill>
      </dgm:spPr>
      <dgm:t>
        <a:bodyPr anchor="t"/>
        <a:lstStyle/>
        <a:p>
          <a:pPr algn="ctr">
            <a:lnSpc>
              <a:spcPct val="90000"/>
            </a:lnSpc>
          </a:pPr>
          <a:r>
            <a:rPr kumimoji="1" lang="en-US" altLang="ja-JP" sz="1800" b="1" u="sng" dirty="0"/>
            <a:t>【</a:t>
          </a:r>
          <a:r>
            <a:rPr kumimoji="1" lang="ja-JP" altLang="en-US" sz="1800" b="1" u="sng" dirty="0"/>
            <a:t>療養中</a:t>
          </a:r>
          <a:r>
            <a:rPr kumimoji="1" lang="en-US" altLang="ja-JP" sz="1800" b="1" u="sng" dirty="0"/>
            <a:t>】</a:t>
          </a:r>
        </a:p>
        <a:p>
          <a:pPr algn="l">
            <a:lnSpc>
              <a:spcPct val="70000"/>
            </a:lnSpc>
          </a:pPr>
          <a:r>
            <a:rPr kumimoji="1" lang="ja-JP" altLang="en-US" sz="1600" dirty="0"/>
            <a:t>・療養に専念する。</a:t>
          </a:r>
          <a:endParaRPr kumimoji="1" lang="en-US" altLang="ja-JP" sz="1600" dirty="0"/>
        </a:p>
        <a:p>
          <a:pPr algn="l">
            <a:lnSpc>
              <a:spcPct val="70000"/>
            </a:lnSpc>
          </a:pPr>
          <a:r>
            <a:rPr kumimoji="1" lang="ja-JP" altLang="en-US" sz="1600" dirty="0"/>
            <a:t>・復職について話が出てきたら、上司に報告する。</a:t>
          </a:r>
          <a:endParaRPr kumimoji="1" lang="en-US" altLang="ja-JP" sz="1600" dirty="0"/>
        </a:p>
        <a:p>
          <a:pPr algn="l">
            <a:lnSpc>
              <a:spcPct val="70000"/>
            </a:lnSpc>
          </a:pPr>
          <a:r>
            <a:rPr kumimoji="1" lang="ja-JP" altLang="en-US" sz="1600" dirty="0"/>
            <a:t>・復職を見据え、昼間外出をする、　通勤の練習をするなど復職を想定して体を慣らし始める。</a:t>
          </a:r>
          <a:endParaRPr kumimoji="1" lang="en-US" altLang="ja-JP" sz="1600" dirty="0"/>
        </a:p>
      </dgm:t>
    </dgm:pt>
    <dgm:pt modelId="{9D20A88A-19B7-4720-87B1-BBB4821D26D6}" type="parTrans" cxnId="{F2A34CDA-F5BA-460F-80BB-7D042C478962}">
      <dgm:prSet/>
      <dgm:spPr/>
      <dgm:t>
        <a:bodyPr/>
        <a:lstStyle/>
        <a:p>
          <a:endParaRPr kumimoji="1" lang="ja-JP" altLang="en-US"/>
        </a:p>
      </dgm:t>
    </dgm:pt>
    <dgm:pt modelId="{597717DD-2A24-4D3F-85AD-A4BEF2726568}" type="sibTrans" cxnId="{F2A34CDA-F5BA-460F-80BB-7D042C478962}">
      <dgm:prSet/>
      <dgm:spPr/>
      <dgm:t>
        <a:bodyPr/>
        <a:lstStyle/>
        <a:p>
          <a:endParaRPr kumimoji="1" lang="ja-JP" altLang="en-US"/>
        </a:p>
      </dgm:t>
    </dgm:pt>
    <dgm:pt modelId="{D7D1619D-A851-4827-8629-E863BE185E7C}">
      <dgm:prSet phldrT="[テキスト]" custT="1"/>
      <dgm:spPr>
        <a:solidFill>
          <a:srgbClr val="FF6600"/>
        </a:solidFill>
      </dgm:spPr>
      <dgm:t>
        <a:bodyPr/>
        <a:lstStyle/>
        <a:p>
          <a:pPr algn="ctr">
            <a:lnSpc>
              <a:spcPct val="90000"/>
            </a:lnSpc>
          </a:pPr>
          <a:r>
            <a:rPr kumimoji="1" lang="en-US" altLang="ja-JP" sz="1800" b="1" u="sng" dirty="0"/>
            <a:t>【</a:t>
          </a:r>
          <a:r>
            <a:rPr kumimoji="1" lang="ja-JP" altLang="en-US" sz="1800" b="1" u="sng" dirty="0"/>
            <a:t>復職に向けて</a:t>
          </a:r>
          <a:r>
            <a:rPr kumimoji="1" lang="en-US" altLang="ja-JP" sz="1800" b="1" u="sng" dirty="0"/>
            <a:t>】</a:t>
          </a:r>
        </a:p>
        <a:p>
          <a:pPr>
            <a:lnSpc>
              <a:spcPct val="50000"/>
            </a:lnSpc>
          </a:pPr>
          <a:r>
            <a:rPr kumimoji="1" lang="ja-JP" altLang="en-US" sz="1600" dirty="0"/>
            <a:t>・産業医面談実施。体調、病状、今後の治療スケ　</a:t>
          </a:r>
          <a:endParaRPr kumimoji="1" lang="en-US" altLang="ja-JP" sz="1600" dirty="0"/>
        </a:p>
        <a:p>
          <a:pPr>
            <a:lnSpc>
              <a:spcPct val="50000"/>
            </a:lnSpc>
          </a:pPr>
          <a:r>
            <a:rPr kumimoji="1" lang="ja-JP" altLang="en-US" sz="1600" dirty="0"/>
            <a:t>　ジュールを確認。職場で配慮すること、復職にあたり</a:t>
          </a:r>
          <a:endParaRPr kumimoji="1" lang="en-US" altLang="ja-JP" sz="1600" dirty="0"/>
        </a:p>
        <a:p>
          <a:pPr>
            <a:lnSpc>
              <a:spcPct val="50000"/>
            </a:lnSpc>
          </a:pPr>
          <a:r>
            <a:rPr kumimoji="1" lang="ja-JP" altLang="en-US" sz="1600" dirty="0"/>
            <a:t>　注意すること等産業医と相談する。</a:t>
          </a:r>
          <a:endParaRPr kumimoji="1" lang="en-US" altLang="ja-JP" sz="1600" dirty="0"/>
        </a:p>
        <a:p>
          <a:pPr>
            <a:lnSpc>
              <a:spcPct val="50000"/>
            </a:lnSpc>
          </a:pPr>
          <a:r>
            <a:rPr kumimoji="1" lang="ja-JP" altLang="en-US" sz="1600" dirty="0"/>
            <a:t>・産業医の意見を踏まえ、復職支援プランを作成。</a:t>
          </a:r>
          <a:endParaRPr kumimoji="1" lang="en-US" altLang="ja-JP" sz="1600" dirty="0"/>
        </a:p>
        <a:p>
          <a:pPr>
            <a:lnSpc>
              <a:spcPct val="50000"/>
            </a:lnSpc>
          </a:pPr>
          <a:r>
            <a:rPr kumimoji="1" lang="ja-JP" altLang="en-US" sz="1600" dirty="0"/>
            <a:t>　半日勤務～徐々に体を慣らし、フルタイム勤務など</a:t>
          </a:r>
          <a:endParaRPr kumimoji="1" lang="en-US" altLang="ja-JP" sz="1600" dirty="0"/>
        </a:p>
        <a:p>
          <a:pPr>
            <a:lnSpc>
              <a:spcPct val="50000"/>
            </a:lnSpc>
          </a:pPr>
          <a:r>
            <a:rPr kumimoji="1" lang="ja-JP" altLang="en-US" sz="1600" dirty="0"/>
            <a:t>　復職に向けての計画を立てていく。</a:t>
          </a:r>
          <a:endParaRPr kumimoji="1" lang="en-US" altLang="ja-JP" sz="1600" dirty="0"/>
        </a:p>
        <a:p>
          <a:pPr>
            <a:lnSpc>
              <a:spcPct val="50000"/>
            </a:lnSpc>
          </a:pPr>
          <a:r>
            <a:rPr kumimoji="1" lang="ja-JP" altLang="en-US" sz="1600" dirty="0"/>
            <a:t>・休職の場合、休職・復職判定委員会で復職の可否</a:t>
          </a:r>
          <a:endParaRPr kumimoji="1" lang="en-US" altLang="ja-JP" sz="1600" dirty="0"/>
        </a:p>
        <a:p>
          <a:pPr>
            <a:lnSpc>
              <a:spcPct val="50000"/>
            </a:lnSpc>
          </a:pPr>
          <a:r>
            <a:rPr kumimoji="1" lang="ja-JP" altLang="en-US" sz="1600" dirty="0"/>
            <a:t>　を判断する。</a:t>
          </a:r>
        </a:p>
      </dgm:t>
    </dgm:pt>
    <dgm:pt modelId="{27061504-8E4E-4D54-AF50-9B73BEFA1BFB}" type="parTrans" cxnId="{96C94122-E061-4B66-BAD6-F36F0D3982F1}">
      <dgm:prSet/>
      <dgm:spPr/>
      <dgm:t>
        <a:bodyPr/>
        <a:lstStyle/>
        <a:p>
          <a:endParaRPr kumimoji="1" lang="ja-JP" altLang="en-US"/>
        </a:p>
      </dgm:t>
    </dgm:pt>
    <dgm:pt modelId="{DA9758AB-20AC-4E12-ACBB-34D775B929EA}" type="sibTrans" cxnId="{96C94122-E061-4B66-BAD6-F36F0D3982F1}">
      <dgm:prSet/>
      <dgm:spPr/>
      <dgm:t>
        <a:bodyPr/>
        <a:lstStyle/>
        <a:p>
          <a:endParaRPr kumimoji="1" lang="ja-JP" altLang="en-US"/>
        </a:p>
      </dgm:t>
    </dgm:pt>
    <dgm:pt modelId="{52BAEC32-C7D2-46C1-ABDB-268F6597F356}">
      <dgm:prSet phldrT="[テキスト]" custT="1"/>
      <dgm:spPr>
        <a:solidFill>
          <a:srgbClr val="FF6600"/>
        </a:solidFill>
      </dgm:spPr>
      <dgm:t>
        <a:bodyPr anchor="t"/>
        <a:lstStyle/>
        <a:p>
          <a:r>
            <a:rPr kumimoji="1" lang="en-US" altLang="ja-JP" sz="1800" b="1" u="sng" dirty="0"/>
            <a:t>【</a:t>
          </a:r>
          <a:r>
            <a:rPr kumimoji="1" lang="ja-JP" altLang="en-US" sz="1800" b="1" u="sng" dirty="0"/>
            <a:t>復職後</a:t>
          </a:r>
          <a:r>
            <a:rPr kumimoji="1" lang="en-US" altLang="ja-JP" sz="1800" b="1" u="sng" dirty="0"/>
            <a:t>】</a:t>
          </a:r>
        </a:p>
        <a:p>
          <a:r>
            <a:rPr kumimoji="1" lang="ja-JP" altLang="en-US" sz="1600" b="0" u="none" dirty="0"/>
            <a:t>・復職後も産業医面談</a:t>
          </a:r>
          <a:endParaRPr kumimoji="1" lang="en-US" altLang="ja-JP" sz="1600" b="0" u="none" dirty="0"/>
        </a:p>
        <a:p>
          <a:r>
            <a:rPr kumimoji="1" lang="ja-JP" altLang="en-US" sz="1600" b="0" u="none" dirty="0"/>
            <a:t>などで体調や業務　</a:t>
          </a:r>
          <a:endParaRPr kumimoji="1" lang="en-US" altLang="ja-JP" sz="1600" b="0" u="none" dirty="0"/>
        </a:p>
        <a:p>
          <a:r>
            <a:rPr kumimoji="1" lang="ja-JP" altLang="en-US" sz="1600" b="0" u="none" dirty="0"/>
            <a:t>　の状況を確認していく</a:t>
          </a:r>
          <a:r>
            <a:rPr kumimoji="1" lang="ja-JP" altLang="en-US" sz="1800" b="0" u="none" dirty="0"/>
            <a:t>。</a:t>
          </a:r>
        </a:p>
      </dgm:t>
    </dgm:pt>
    <dgm:pt modelId="{0C717FF8-086D-4C64-B20E-12C605091737}" type="parTrans" cxnId="{0B2A41D0-E5E3-4A87-9224-F0F8E186B3D3}">
      <dgm:prSet/>
      <dgm:spPr/>
      <dgm:t>
        <a:bodyPr/>
        <a:lstStyle/>
        <a:p>
          <a:endParaRPr kumimoji="1" lang="ja-JP" altLang="en-US"/>
        </a:p>
      </dgm:t>
    </dgm:pt>
    <dgm:pt modelId="{61FAD9C8-D003-4EDC-847D-877EA474DD0F}" type="sibTrans" cxnId="{0B2A41D0-E5E3-4A87-9224-F0F8E186B3D3}">
      <dgm:prSet/>
      <dgm:spPr/>
      <dgm:t>
        <a:bodyPr/>
        <a:lstStyle/>
        <a:p>
          <a:endParaRPr kumimoji="1" lang="ja-JP" altLang="en-US"/>
        </a:p>
      </dgm:t>
    </dgm:pt>
    <dgm:pt modelId="{CD1A7D72-CC43-4BA2-83EA-7AE95FA112EE}" type="pres">
      <dgm:prSet presAssocID="{0B9E677A-F0F1-4207-96C9-1DE25D9BBDF0}" presName="CompostProcess" presStyleCnt="0">
        <dgm:presLayoutVars>
          <dgm:dir/>
          <dgm:resizeHandles val="exact"/>
        </dgm:presLayoutVars>
      </dgm:prSet>
      <dgm:spPr/>
    </dgm:pt>
    <dgm:pt modelId="{7BF340A1-C949-45C1-9A5C-B27AC9A49950}" type="pres">
      <dgm:prSet presAssocID="{0B9E677A-F0F1-4207-96C9-1DE25D9BBDF0}" presName="arrow" presStyleLbl="bgShp" presStyleIdx="0" presStyleCnt="1" custLinFactNeighborX="-262"/>
      <dgm:spPr>
        <a:solidFill>
          <a:schemeClr val="accent2">
            <a:lumMod val="40000"/>
            <a:lumOff val="60000"/>
          </a:schemeClr>
        </a:solidFill>
      </dgm:spPr>
    </dgm:pt>
    <dgm:pt modelId="{0D51DA98-408B-4BED-BB68-B810B6019321}" type="pres">
      <dgm:prSet presAssocID="{0B9E677A-F0F1-4207-96C9-1DE25D9BBDF0}" presName="linearProcess" presStyleCnt="0"/>
      <dgm:spPr/>
    </dgm:pt>
    <dgm:pt modelId="{3533257F-31C4-4D66-A3CE-0AF611EB2579}" type="pres">
      <dgm:prSet presAssocID="{EC4C5DC5-B758-4655-871E-2BC05B03AD8B}" presName="textNode" presStyleLbl="node1" presStyleIdx="0" presStyleCnt="3" custScaleX="69391" custScaleY="134577" custLinFactNeighborX="-10062">
        <dgm:presLayoutVars>
          <dgm:bulletEnabled val="1"/>
        </dgm:presLayoutVars>
      </dgm:prSet>
      <dgm:spPr/>
    </dgm:pt>
    <dgm:pt modelId="{9DD4C427-4B41-4BF6-89AC-31A0721F2365}" type="pres">
      <dgm:prSet presAssocID="{597717DD-2A24-4D3F-85AD-A4BEF2726568}" presName="sibTrans" presStyleCnt="0"/>
      <dgm:spPr/>
    </dgm:pt>
    <dgm:pt modelId="{D40E4625-872D-4B08-B0A5-18F5B319088C}" type="pres">
      <dgm:prSet presAssocID="{D7D1619D-A851-4827-8629-E863BE185E7C}" presName="textNode" presStyleLbl="node1" presStyleIdx="1" presStyleCnt="3" custScaleX="109136" custScaleY="137065" custLinFactNeighborX="-22211">
        <dgm:presLayoutVars>
          <dgm:bulletEnabled val="1"/>
        </dgm:presLayoutVars>
      </dgm:prSet>
      <dgm:spPr/>
    </dgm:pt>
    <dgm:pt modelId="{8A2E2EBC-7949-46AA-B417-3AB2F6C15F6C}" type="pres">
      <dgm:prSet presAssocID="{DA9758AB-20AC-4E12-ACBB-34D775B929EA}" presName="sibTrans" presStyleCnt="0"/>
      <dgm:spPr/>
    </dgm:pt>
    <dgm:pt modelId="{F2B027BF-1925-459E-92E2-64E66713ECFF}" type="pres">
      <dgm:prSet presAssocID="{52BAEC32-C7D2-46C1-ABDB-268F6597F356}" presName="textNode" presStyleLbl="node1" presStyleIdx="2" presStyleCnt="3" custScaleX="58102" custScaleY="129828" custLinFactNeighborX="-2516" custLinFactNeighborY="-995">
        <dgm:presLayoutVars>
          <dgm:bulletEnabled val="1"/>
        </dgm:presLayoutVars>
      </dgm:prSet>
      <dgm:spPr/>
    </dgm:pt>
  </dgm:ptLst>
  <dgm:cxnLst>
    <dgm:cxn modelId="{96C94122-E061-4B66-BAD6-F36F0D3982F1}" srcId="{0B9E677A-F0F1-4207-96C9-1DE25D9BBDF0}" destId="{D7D1619D-A851-4827-8629-E863BE185E7C}" srcOrd="1" destOrd="0" parTransId="{27061504-8E4E-4D54-AF50-9B73BEFA1BFB}" sibTransId="{DA9758AB-20AC-4E12-ACBB-34D775B929EA}"/>
    <dgm:cxn modelId="{D8F7DC35-05C9-4F7F-AD88-AB5B6393AC01}" type="presOf" srcId="{0B9E677A-F0F1-4207-96C9-1DE25D9BBDF0}" destId="{CD1A7D72-CC43-4BA2-83EA-7AE95FA112EE}" srcOrd="0" destOrd="0" presId="urn:microsoft.com/office/officeart/2005/8/layout/hProcess9"/>
    <dgm:cxn modelId="{24DB6271-479F-47EB-928B-9595EB3D3F5A}" type="presOf" srcId="{D7D1619D-A851-4827-8629-E863BE185E7C}" destId="{D40E4625-872D-4B08-B0A5-18F5B319088C}" srcOrd="0" destOrd="0" presId="urn:microsoft.com/office/officeart/2005/8/layout/hProcess9"/>
    <dgm:cxn modelId="{02C59B8D-ADFC-464F-9234-F4C4D2E77DE2}" type="presOf" srcId="{EC4C5DC5-B758-4655-871E-2BC05B03AD8B}" destId="{3533257F-31C4-4D66-A3CE-0AF611EB2579}" srcOrd="0" destOrd="0" presId="urn:microsoft.com/office/officeart/2005/8/layout/hProcess9"/>
    <dgm:cxn modelId="{0CF2A59D-18D5-4774-96B2-C99B17EFA950}" type="presOf" srcId="{52BAEC32-C7D2-46C1-ABDB-268F6597F356}" destId="{F2B027BF-1925-459E-92E2-64E66713ECFF}" srcOrd="0" destOrd="0" presId="urn:microsoft.com/office/officeart/2005/8/layout/hProcess9"/>
    <dgm:cxn modelId="{0B2A41D0-E5E3-4A87-9224-F0F8E186B3D3}" srcId="{0B9E677A-F0F1-4207-96C9-1DE25D9BBDF0}" destId="{52BAEC32-C7D2-46C1-ABDB-268F6597F356}" srcOrd="2" destOrd="0" parTransId="{0C717FF8-086D-4C64-B20E-12C605091737}" sibTransId="{61FAD9C8-D003-4EDC-847D-877EA474DD0F}"/>
    <dgm:cxn modelId="{F2A34CDA-F5BA-460F-80BB-7D042C478962}" srcId="{0B9E677A-F0F1-4207-96C9-1DE25D9BBDF0}" destId="{EC4C5DC5-B758-4655-871E-2BC05B03AD8B}" srcOrd="0" destOrd="0" parTransId="{9D20A88A-19B7-4720-87B1-BBB4821D26D6}" sibTransId="{597717DD-2A24-4D3F-85AD-A4BEF2726568}"/>
    <dgm:cxn modelId="{E806B839-6105-4F4C-90EF-1CBCA3B63BBE}" type="presParOf" srcId="{CD1A7D72-CC43-4BA2-83EA-7AE95FA112EE}" destId="{7BF340A1-C949-45C1-9A5C-B27AC9A49950}" srcOrd="0" destOrd="0" presId="urn:microsoft.com/office/officeart/2005/8/layout/hProcess9"/>
    <dgm:cxn modelId="{9BEEAC43-24C0-4DE2-B5DF-66954740C23B}" type="presParOf" srcId="{CD1A7D72-CC43-4BA2-83EA-7AE95FA112EE}" destId="{0D51DA98-408B-4BED-BB68-B810B6019321}" srcOrd="1" destOrd="0" presId="urn:microsoft.com/office/officeart/2005/8/layout/hProcess9"/>
    <dgm:cxn modelId="{6B5FDA90-243A-49B9-92D0-9A7A0D35B477}" type="presParOf" srcId="{0D51DA98-408B-4BED-BB68-B810B6019321}" destId="{3533257F-31C4-4D66-A3CE-0AF611EB2579}" srcOrd="0" destOrd="0" presId="urn:microsoft.com/office/officeart/2005/8/layout/hProcess9"/>
    <dgm:cxn modelId="{7FF49184-D89D-4A03-BAD1-C4A28B764B47}" type="presParOf" srcId="{0D51DA98-408B-4BED-BB68-B810B6019321}" destId="{9DD4C427-4B41-4BF6-89AC-31A0721F2365}" srcOrd="1" destOrd="0" presId="urn:microsoft.com/office/officeart/2005/8/layout/hProcess9"/>
    <dgm:cxn modelId="{5034371D-CA2F-4035-A088-0C5A028F5EBD}" type="presParOf" srcId="{0D51DA98-408B-4BED-BB68-B810B6019321}" destId="{D40E4625-872D-4B08-B0A5-18F5B319088C}" srcOrd="2" destOrd="0" presId="urn:microsoft.com/office/officeart/2005/8/layout/hProcess9"/>
    <dgm:cxn modelId="{37070749-46D4-4ABC-952D-05459EFEB82C}" type="presParOf" srcId="{0D51DA98-408B-4BED-BB68-B810B6019321}" destId="{8A2E2EBC-7949-46AA-B417-3AB2F6C15F6C}" srcOrd="3" destOrd="0" presId="urn:microsoft.com/office/officeart/2005/8/layout/hProcess9"/>
    <dgm:cxn modelId="{AA73248E-2915-4303-8AA9-BD9564903129}" type="presParOf" srcId="{0D51DA98-408B-4BED-BB68-B810B6019321}" destId="{F2B027BF-1925-459E-92E2-64E66713ECFF}"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F340A1-C949-45C1-9A5C-B27AC9A49950}">
      <dsp:nvSpPr>
        <dsp:cNvPr id="0" name=""/>
        <dsp:cNvSpPr/>
      </dsp:nvSpPr>
      <dsp:spPr>
        <a:xfrm>
          <a:off x="846747" y="0"/>
          <a:ext cx="9890140" cy="6133170"/>
        </a:xfrm>
        <a:prstGeom prst="rightArrow">
          <a:avLst/>
        </a:prstGeom>
        <a:solidFill>
          <a:schemeClr val="accent2">
            <a:lumMod val="40000"/>
            <a:lumOff val="60000"/>
          </a:schemeClr>
        </a:solidFill>
        <a:ln>
          <a:noFill/>
        </a:ln>
        <a:effectLst/>
      </dsp:spPr>
      <dsp:style>
        <a:lnRef idx="0">
          <a:scrgbClr r="0" g="0" b="0"/>
        </a:lnRef>
        <a:fillRef idx="1">
          <a:scrgbClr r="0" g="0" b="0"/>
        </a:fillRef>
        <a:effectRef idx="0">
          <a:scrgbClr r="0" g="0" b="0"/>
        </a:effectRef>
        <a:fontRef idx="minor"/>
      </dsp:style>
    </dsp:sp>
    <dsp:sp modelId="{3533257F-31C4-4D66-A3CE-0AF611EB2579}">
      <dsp:nvSpPr>
        <dsp:cNvPr id="0" name=""/>
        <dsp:cNvSpPr/>
      </dsp:nvSpPr>
      <dsp:spPr>
        <a:xfrm>
          <a:off x="0" y="1415817"/>
          <a:ext cx="3106856" cy="3301534"/>
        </a:xfrm>
        <a:prstGeom prst="roundRect">
          <a:avLst/>
        </a:prstGeom>
        <a:solidFill>
          <a:srgbClr val="FF66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ctr" defTabSz="800100">
            <a:lnSpc>
              <a:spcPct val="90000"/>
            </a:lnSpc>
            <a:spcBef>
              <a:spcPct val="0"/>
            </a:spcBef>
            <a:spcAft>
              <a:spcPct val="35000"/>
            </a:spcAft>
            <a:buNone/>
          </a:pPr>
          <a:r>
            <a:rPr kumimoji="1" lang="en-US" altLang="ja-JP" sz="1800" b="1" u="sng" kern="1200" dirty="0"/>
            <a:t>【</a:t>
          </a:r>
          <a:r>
            <a:rPr kumimoji="1" lang="ja-JP" altLang="en-US" sz="1800" b="1" u="sng" kern="1200" dirty="0"/>
            <a:t>療養中</a:t>
          </a:r>
          <a:r>
            <a:rPr kumimoji="1" lang="en-US" altLang="ja-JP" sz="1800" b="1" u="sng" kern="1200" dirty="0"/>
            <a:t>】</a:t>
          </a:r>
        </a:p>
        <a:p>
          <a:pPr marL="0" lvl="0" indent="0" algn="l" defTabSz="800100">
            <a:lnSpc>
              <a:spcPct val="70000"/>
            </a:lnSpc>
            <a:spcBef>
              <a:spcPct val="0"/>
            </a:spcBef>
            <a:spcAft>
              <a:spcPct val="35000"/>
            </a:spcAft>
            <a:buNone/>
          </a:pPr>
          <a:r>
            <a:rPr kumimoji="1" lang="ja-JP" altLang="en-US" sz="1600" kern="1200" dirty="0"/>
            <a:t>・療養に専念する。</a:t>
          </a:r>
          <a:endParaRPr kumimoji="1" lang="en-US" altLang="ja-JP" sz="1600" kern="1200" dirty="0"/>
        </a:p>
        <a:p>
          <a:pPr marL="0" lvl="0" indent="0" algn="l" defTabSz="800100">
            <a:lnSpc>
              <a:spcPct val="70000"/>
            </a:lnSpc>
            <a:spcBef>
              <a:spcPct val="0"/>
            </a:spcBef>
            <a:spcAft>
              <a:spcPct val="35000"/>
            </a:spcAft>
            <a:buNone/>
          </a:pPr>
          <a:r>
            <a:rPr kumimoji="1" lang="ja-JP" altLang="en-US" sz="1600" kern="1200" dirty="0"/>
            <a:t>・復職について話が出てきたら、上司に報告する。</a:t>
          </a:r>
          <a:endParaRPr kumimoji="1" lang="en-US" altLang="ja-JP" sz="1600" kern="1200" dirty="0"/>
        </a:p>
        <a:p>
          <a:pPr marL="0" lvl="0" indent="0" algn="l" defTabSz="800100">
            <a:lnSpc>
              <a:spcPct val="70000"/>
            </a:lnSpc>
            <a:spcBef>
              <a:spcPct val="0"/>
            </a:spcBef>
            <a:spcAft>
              <a:spcPct val="35000"/>
            </a:spcAft>
            <a:buNone/>
          </a:pPr>
          <a:r>
            <a:rPr kumimoji="1" lang="ja-JP" altLang="en-US" sz="1600" kern="1200" dirty="0"/>
            <a:t>・復職を見据え、昼間外出をする、　通勤の練習をするなど復職を想定して体を慣らし始める。</a:t>
          </a:r>
          <a:endParaRPr kumimoji="1" lang="en-US" altLang="ja-JP" sz="1600" kern="1200" dirty="0"/>
        </a:p>
      </dsp:txBody>
      <dsp:txXfrm>
        <a:off x="151664" y="1567481"/>
        <a:ext cx="2803528" cy="2998206"/>
      </dsp:txXfrm>
    </dsp:sp>
    <dsp:sp modelId="{D40E4625-872D-4B08-B0A5-18F5B319088C}">
      <dsp:nvSpPr>
        <dsp:cNvPr id="0" name=""/>
        <dsp:cNvSpPr/>
      </dsp:nvSpPr>
      <dsp:spPr>
        <a:xfrm>
          <a:off x="3512155" y="1385299"/>
          <a:ext cx="4886367" cy="3362571"/>
        </a:xfrm>
        <a:prstGeom prst="roundRect">
          <a:avLst/>
        </a:prstGeom>
        <a:solidFill>
          <a:srgbClr val="FF66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kumimoji="1" lang="en-US" altLang="ja-JP" sz="1800" b="1" u="sng" kern="1200" dirty="0"/>
            <a:t>【</a:t>
          </a:r>
          <a:r>
            <a:rPr kumimoji="1" lang="ja-JP" altLang="en-US" sz="1800" b="1" u="sng" kern="1200" dirty="0"/>
            <a:t>復職に向けて</a:t>
          </a:r>
          <a:r>
            <a:rPr kumimoji="1" lang="en-US" altLang="ja-JP" sz="1800" b="1" u="sng" kern="1200" dirty="0"/>
            <a:t>】</a:t>
          </a:r>
        </a:p>
        <a:p>
          <a:pPr marL="0" lvl="0" indent="0" defTabSz="800100">
            <a:lnSpc>
              <a:spcPct val="50000"/>
            </a:lnSpc>
            <a:spcBef>
              <a:spcPct val="0"/>
            </a:spcBef>
            <a:spcAft>
              <a:spcPct val="35000"/>
            </a:spcAft>
            <a:buNone/>
          </a:pPr>
          <a:r>
            <a:rPr kumimoji="1" lang="ja-JP" altLang="en-US" sz="1600" kern="1200" dirty="0"/>
            <a:t>・産業医面談実施。体調、病状、今後の治療スケ　</a:t>
          </a:r>
          <a:endParaRPr kumimoji="1" lang="en-US" altLang="ja-JP" sz="1600" kern="1200" dirty="0"/>
        </a:p>
        <a:p>
          <a:pPr marL="0" lvl="0" indent="0" defTabSz="800100">
            <a:lnSpc>
              <a:spcPct val="50000"/>
            </a:lnSpc>
            <a:spcBef>
              <a:spcPct val="0"/>
            </a:spcBef>
            <a:spcAft>
              <a:spcPct val="35000"/>
            </a:spcAft>
            <a:buNone/>
          </a:pPr>
          <a:r>
            <a:rPr kumimoji="1" lang="ja-JP" altLang="en-US" sz="1600" kern="1200" dirty="0"/>
            <a:t>　ジュールを確認。職場で配慮すること、復職にあたり</a:t>
          </a:r>
          <a:endParaRPr kumimoji="1" lang="en-US" altLang="ja-JP" sz="1600" kern="1200" dirty="0"/>
        </a:p>
        <a:p>
          <a:pPr marL="0" lvl="0" indent="0" defTabSz="800100">
            <a:lnSpc>
              <a:spcPct val="50000"/>
            </a:lnSpc>
            <a:spcBef>
              <a:spcPct val="0"/>
            </a:spcBef>
            <a:spcAft>
              <a:spcPct val="35000"/>
            </a:spcAft>
            <a:buNone/>
          </a:pPr>
          <a:r>
            <a:rPr kumimoji="1" lang="ja-JP" altLang="en-US" sz="1600" kern="1200" dirty="0"/>
            <a:t>　注意すること等産業医と相談する。</a:t>
          </a:r>
          <a:endParaRPr kumimoji="1" lang="en-US" altLang="ja-JP" sz="1600" kern="1200" dirty="0"/>
        </a:p>
        <a:p>
          <a:pPr marL="0" lvl="0" indent="0" defTabSz="800100">
            <a:lnSpc>
              <a:spcPct val="50000"/>
            </a:lnSpc>
            <a:spcBef>
              <a:spcPct val="0"/>
            </a:spcBef>
            <a:spcAft>
              <a:spcPct val="35000"/>
            </a:spcAft>
            <a:buNone/>
          </a:pPr>
          <a:r>
            <a:rPr kumimoji="1" lang="ja-JP" altLang="en-US" sz="1600" kern="1200" dirty="0"/>
            <a:t>・産業医の意見を踏まえ、復職支援プランを作成。</a:t>
          </a:r>
          <a:endParaRPr kumimoji="1" lang="en-US" altLang="ja-JP" sz="1600" kern="1200" dirty="0"/>
        </a:p>
        <a:p>
          <a:pPr marL="0" lvl="0" indent="0" defTabSz="800100">
            <a:lnSpc>
              <a:spcPct val="50000"/>
            </a:lnSpc>
            <a:spcBef>
              <a:spcPct val="0"/>
            </a:spcBef>
            <a:spcAft>
              <a:spcPct val="35000"/>
            </a:spcAft>
            <a:buNone/>
          </a:pPr>
          <a:r>
            <a:rPr kumimoji="1" lang="ja-JP" altLang="en-US" sz="1600" kern="1200" dirty="0"/>
            <a:t>　半日勤務～徐々に体を慣らし、フルタイム勤務など</a:t>
          </a:r>
          <a:endParaRPr kumimoji="1" lang="en-US" altLang="ja-JP" sz="1600" kern="1200" dirty="0"/>
        </a:p>
        <a:p>
          <a:pPr marL="0" lvl="0" indent="0" defTabSz="800100">
            <a:lnSpc>
              <a:spcPct val="50000"/>
            </a:lnSpc>
            <a:spcBef>
              <a:spcPct val="0"/>
            </a:spcBef>
            <a:spcAft>
              <a:spcPct val="35000"/>
            </a:spcAft>
            <a:buNone/>
          </a:pPr>
          <a:r>
            <a:rPr kumimoji="1" lang="ja-JP" altLang="en-US" sz="1600" kern="1200" dirty="0"/>
            <a:t>　復職に向けての計画を立てていく。</a:t>
          </a:r>
          <a:endParaRPr kumimoji="1" lang="en-US" altLang="ja-JP" sz="1600" kern="1200" dirty="0"/>
        </a:p>
        <a:p>
          <a:pPr marL="0" lvl="0" indent="0" defTabSz="800100">
            <a:lnSpc>
              <a:spcPct val="50000"/>
            </a:lnSpc>
            <a:spcBef>
              <a:spcPct val="0"/>
            </a:spcBef>
            <a:spcAft>
              <a:spcPct val="35000"/>
            </a:spcAft>
            <a:buNone/>
          </a:pPr>
          <a:r>
            <a:rPr kumimoji="1" lang="ja-JP" altLang="en-US" sz="1600" kern="1200" dirty="0"/>
            <a:t>・休職の場合、休職・復職判定委員会で復職の可否</a:t>
          </a:r>
          <a:endParaRPr kumimoji="1" lang="en-US" altLang="ja-JP" sz="1600" kern="1200" dirty="0"/>
        </a:p>
        <a:p>
          <a:pPr marL="0" lvl="0" indent="0" defTabSz="800100">
            <a:lnSpc>
              <a:spcPct val="50000"/>
            </a:lnSpc>
            <a:spcBef>
              <a:spcPct val="0"/>
            </a:spcBef>
            <a:spcAft>
              <a:spcPct val="35000"/>
            </a:spcAft>
            <a:buNone/>
          </a:pPr>
          <a:r>
            <a:rPr kumimoji="1" lang="ja-JP" altLang="en-US" sz="1600" kern="1200" dirty="0"/>
            <a:t>　を判断する。</a:t>
          </a:r>
        </a:p>
      </dsp:txBody>
      <dsp:txXfrm>
        <a:off x="3676302" y="1549446"/>
        <a:ext cx="4558073" cy="3034277"/>
      </dsp:txXfrm>
    </dsp:sp>
    <dsp:sp modelId="{F2B027BF-1925-459E-92E2-64E66713ECFF}">
      <dsp:nvSpPr>
        <dsp:cNvPr id="0" name=""/>
        <dsp:cNvSpPr/>
      </dsp:nvSpPr>
      <dsp:spPr>
        <a:xfrm>
          <a:off x="9018864" y="1449660"/>
          <a:ext cx="2601412" cy="3185028"/>
        </a:xfrm>
        <a:prstGeom prst="roundRect">
          <a:avLst/>
        </a:prstGeom>
        <a:solidFill>
          <a:srgbClr val="FF66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ctr" defTabSz="800100">
            <a:lnSpc>
              <a:spcPct val="90000"/>
            </a:lnSpc>
            <a:spcBef>
              <a:spcPct val="0"/>
            </a:spcBef>
            <a:spcAft>
              <a:spcPct val="35000"/>
            </a:spcAft>
            <a:buNone/>
          </a:pPr>
          <a:r>
            <a:rPr kumimoji="1" lang="en-US" altLang="ja-JP" sz="1800" b="1" u="sng" kern="1200" dirty="0"/>
            <a:t>【</a:t>
          </a:r>
          <a:r>
            <a:rPr kumimoji="1" lang="ja-JP" altLang="en-US" sz="1800" b="1" u="sng" kern="1200" dirty="0"/>
            <a:t>復職後</a:t>
          </a:r>
          <a:r>
            <a:rPr kumimoji="1" lang="en-US" altLang="ja-JP" sz="1800" b="1" u="sng" kern="1200" dirty="0"/>
            <a:t>】</a:t>
          </a:r>
        </a:p>
        <a:p>
          <a:pPr marL="0" lvl="0" indent="0" algn="ctr" defTabSz="800100">
            <a:lnSpc>
              <a:spcPct val="90000"/>
            </a:lnSpc>
            <a:spcBef>
              <a:spcPct val="0"/>
            </a:spcBef>
            <a:spcAft>
              <a:spcPct val="35000"/>
            </a:spcAft>
            <a:buNone/>
          </a:pPr>
          <a:r>
            <a:rPr kumimoji="1" lang="ja-JP" altLang="en-US" sz="1600" b="0" u="none" kern="1200" dirty="0"/>
            <a:t>・復職後も産業医面談</a:t>
          </a:r>
          <a:endParaRPr kumimoji="1" lang="en-US" altLang="ja-JP" sz="1600" b="0" u="none" kern="1200" dirty="0"/>
        </a:p>
        <a:p>
          <a:pPr marL="0" lvl="0" indent="0" algn="ctr" defTabSz="800100">
            <a:lnSpc>
              <a:spcPct val="90000"/>
            </a:lnSpc>
            <a:spcBef>
              <a:spcPct val="0"/>
            </a:spcBef>
            <a:spcAft>
              <a:spcPct val="35000"/>
            </a:spcAft>
            <a:buNone/>
          </a:pPr>
          <a:r>
            <a:rPr kumimoji="1" lang="ja-JP" altLang="en-US" sz="1600" b="0" u="none" kern="1200" dirty="0"/>
            <a:t>などで体調や業務　</a:t>
          </a:r>
          <a:endParaRPr kumimoji="1" lang="en-US" altLang="ja-JP" sz="1600" b="0" u="none" kern="1200" dirty="0"/>
        </a:p>
        <a:p>
          <a:pPr marL="0" lvl="0" indent="0" algn="ctr" defTabSz="800100">
            <a:lnSpc>
              <a:spcPct val="90000"/>
            </a:lnSpc>
            <a:spcBef>
              <a:spcPct val="0"/>
            </a:spcBef>
            <a:spcAft>
              <a:spcPct val="35000"/>
            </a:spcAft>
            <a:buNone/>
          </a:pPr>
          <a:r>
            <a:rPr kumimoji="1" lang="ja-JP" altLang="en-US" sz="1600" b="0" u="none" kern="1200" dirty="0"/>
            <a:t>　の状況を確認していく</a:t>
          </a:r>
          <a:r>
            <a:rPr kumimoji="1" lang="ja-JP" altLang="en-US" sz="1800" b="0" u="none" kern="1200" dirty="0"/>
            <a:t>。</a:t>
          </a:r>
        </a:p>
      </dsp:txBody>
      <dsp:txXfrm>
        <a:off x="9145854" y="1576650"/>
        <a:ext cx="2347432" cy="2931048"/>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5300"/>
          </a:xfrm>
          <a:prstGeom prst="rect">
            <a:avLst/>
          </a:prstGeom>
        </p:spPr>
        <p:txBody>
          <a:bodyPr vert="horz" lIns="91440" tIns="45720" rIns="91440" bIns="45720" rtlCol="0"/>
          <a:lstStyle>
            <a:lvl1pPr algn="r">
              <a:defRPr sz="1200"/>
            </a:lvl1pPr>
          </a:lstStyle>
          <a:p>
            <a:fld id="{59A9B6DA-0719-4694-B64A-54D4ACCB3FFB}" type="datetimeFigureOut">
              <a:rPr kumimoji="1" lang="ja-JP" altLang="en-US" smtClean="0"/>
              <a:t>2022/9/14</a:t>
            </a:fld>
            <a:endParaRPr kumimoji="1" lang="ja-JP" altLang="en-US"/>
          </a:p>
        </p:txBody>
      </p:sp>
      <p:sp>
        <p:nvSpPr>
          <p:cNvPr id="4" name="フッター プレースホルダー 3"/>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5300"/>
          </a:xfrm>
          <a:prstGeom prst="rect">
            <a:avLst/>
          </a:prstGeom>
        </p:spPr>
        <p:txBody>
          <a:bodyPr vert="horz" lIns="91440" tIns="45720" rIns="91440" bIns="45720" rtlCol="0" anchor="b"/>
          <a:lstStyle>
            <a:lvl1pPr algn="r">
              <a:defRPr sz="1200"/>
            </a:lvl1pPr>
          </a:lstStyle>
          <a:p>
            <a:fld id="{CD143936-F165-44DD-9BC6-50041D20EAF0}" type="slidenum">
              <a:rPr kumimoji="1" lang="ja-JP" altLang="en-US" smtClean="0"/>
              <a:t>‹#›</a:t>
            </a:fld>
            <a:endParaRPr kumimoji="1" lang="ja-JP" altLang="en-US"/>
          </a:p>
        </p:txBody>
      </p:sp>
    </p:spTree>
    <p:extLst>
      <p:ext uri="{BB962C8B-B14F-4D97-AF65-F5344CB8AC3E}">
        <p14:creationId xmlns:p14="http://schemas.microsoft.com/office/powerpoint/2010/main" val="2870246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AF36EB56-21BA-4467-AC81-3115B754415B}" type="datetimeFigureOut">
              <a:rPr kumimoji="1" lang="ja-JP" altLang="en-US" smtClean="0"/>
              <a:t>2022/9/14</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D8D3D3B8-35D5-40DD-A03D-74C21171775A}" type="slidenum">
              <a:rPr kumimoji="1" lang="ja-JP" altLang="en-US" smtClean="0"/>
              <a:t>‹#›</a:t>
            </a:fld>
            <a:endParaRPr kumimoji="1" lang="ja-JP" altLang="en-US"/>
          </a:p>
        </p:txBody>
      </p:sp>
    </p:spTree>
    <p:extLst>
      <p:ext uri="{BB962C8B-B14F-4D97-AF65-F5344CB8AC3E}">
        <p14:creationId xmlns:p14="http://schemas.microsoft.com/office/powerpoint/2010/main" val="213275493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2022</a:t>
            </a:r>
            <a:r>
              <a:rPr kumimoji="1" lang="ja-JP" altLang="en-US" dirty="0"/>
              <a:t>年</a:t>
            </a:r>
            <a:r>
              <a:rPr kumimoji="1" lang="en-US" altLang="ja-JP" dirty="0"/>
              <a:t>2</a:t>
            </a:r>
            <a:r>
              <a:rPr kumimoji="1" lang="ja-JP" altLang="en-US" dirty="0"/>
              <a:t>月改訂</a:t>
            </a:r>
          </a:p>
        </p:txBody>
      </p:sp>
      <p:sp>
        <p:nvSpPr>
          <p:cNvPr id="4" name="スライド番号プレースホルダー 3"/>
          <p:cNvSpPr>
            <a:spLocks noGrp="1"/>
          </p:cNvSpPr>
          <p:nvPr>
            <p:ph type="sldNum" sz="quarter" idx="10"/>
          </p:nvPr>
        </p:nvSpPr>
        <p:spPr/>
        <p:txBody>
          <a:bodyPr/>
          <a:lstStyle/>
          <a:p>
            <a:fld id="{D8D3D3B8-35D5-40DD-A03D-74C21171775A}" type="slidenum">
              <a:rPr kumimoji="1" lang="ja-JP" altLang="en-US" smtClean="0"/>
              <a:t>1</a:t>
            </a:fld>
            <a:endParaRPr kumimoji="1" lang="ja-JP" altLang="en-US"/>
          </a:p>
        </p:txBody>
      </p:sp>
    </p:spTree>
    <p:extLst>
      <p:ext uri="{BB962C8B-B14F-4D97-AF65-F5344CB8AC3E}">
        <p14:creationId xmlns:p14="http://schemas.microsoft.com/office/powerpoint/2010/main" val="12278751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0FB9839-D985-47BD-9927-BCA0A734A894}" type="slidenum">
              <a:rPr kumimoji="1" lang="ja-JP" altLang="en-US" smtClean="0"/>
              <a:t>11</a:t>
            </a:fld>
            <a:endParaRPr kumimoji="1" lang="ja-JP" altLang="en-US"/>
          </a:p>
        </p:txBody>
      </p:sp>
    </p:spTree>
    <p:extLst>
      <p:ext uri="{BB962C8B-B14F-4D97-AF65-F5344CB8AC3E}">
        <p14:creationId xmlns:p14="http://schemas.microsoft.com/office/powerpoint/2010/main" val="6025673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0FB9839-D985-47BD-9927-BCA0A734A894}" type="slidenum">
              <a:rPr kumimoji="1" lang="ja-JP" altLang="en-US" smtClean="0"/>
              <a:t>13</a:t>
            </a:fld>
            <a:endParaRPr kumimoji="1" lang="ja-JP" altLang="en-US"/>
          </a:p>
        </p:txBody>
      </p:sp>
    </p:spTree>
    <p:extLst>
      <p:ext uri="{BB962C8B-B14F-4D97-AF65-F5344CB8AC3E}">
        <p14:creationId xmlns:p14="http://schemas.microsoft.com/office/powerpoint/2010/main" val="22772398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D8D3D3B8-35D5-40DD-A03D-74C21171775A}" type="slidenum">
              <a:rPr kumimoji="1" lang="ja-JP" altLang="en-US" smtClean="0"/>
              <a:t>14</a:t>
            </a:fld>
            <a:endParaRPr kumimoji="1" lang="ja-JP" altLang="en-US"/>
          </a:p>
        </p:txBody>
      </p:sp>
    </p:spTree>
    <p:extLst>
      <p:ext uri="{BB962C8B-B14F-4D97-AF65-F5344CB8AC3E}">
        <p14:creationId xmlns:p14="http://schemas.microsoft.com/office/powerpoint/2010/main" val="22135726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8D3D3B8-35D5-40DD-A03D-74C21171775A}" type="slidenum">
              <a:rPr kumimoji="1" lang="ja-JP" altLang="en-US" smtClean="0"/>
              <a:t>20</a:t>
            </a:fld>
            <a:endParaRPr kumimoji="1" lang="ja-JP" altLang="en-US"/>
          </a:p>
        </p:txBody>
      </p:sp>
    </p:spTree>
    <p:extLst>
      <p:ext uri="{BB962C8B-B14F-4D97-AF65-F5344CB8AC3E}">
        <p14:creationId xmlns:p14="http://schemas.microsoft.com/office/powerpoint/2010/main" val="40934084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8D3D3B8-35D5-40DD-A03D-74C21171775A}" type="slidenum">
              <a:rPr kumimoji="1" lang="ja-JP" altLang="en-US" smtClean="0"/>
              <a:t>25</a:t>
            </a:fld>
            <a:endParaRPr kumimoji="1" lang="ja-JP" altLang="en-US"/>
          </a:p>
        </p:txBody>
      </p:sp>
    </p:spTree>
    <p:extLst>
      <p:ext uri="{BB962C8B-B14F-4D97-AF65-F5344CB8AC3E}">
        <p14:creationId xmlns:p14="http://schemas.microsoft.com/office/powerpoint/2010/main" val="24350770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8D3D3B8-35D5-40DD-A03D-74C21171775A}" type="slidenum">
              <a:rPr kumimoji="1" lang="ja-JP" altLang="en-US" smtClean="0"/>
              <a:t>2</a:t>
            </a:fld>
            <a:endParaRPr kumimoji="1" lang="ja-JP" altLang="en-US"/>
          </a:p>
        </p:txBody>
      </p:sp>
    </p:spTree>
    <p:extLst>
      <p:ext uri="{BB962C8B-B14F-4D97-AF65-F5344CB8AC3E}">
        <p14:creationId xmlns:p14="http://schemas.microsoft.com/office/powerpoint/2010/main" val="19329889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8D3D3B8-35D5-40DD-A03D-74C21171775A}" type="slidenum">
              <a:rPr kumimoji="1" lang="ja-JP" altLang="en-US" smtClean="0"/>
              <a:t>3</a:t>
            </a:fld>
            <a:endParaRPr kumimoji="1" lang="ja-JP" altLang="en-US"/>
          </a:p>
        </p:txBody>
      </p:sp>
    </p:spTree>
    <p:extLst>
      <p:ext uri="{BB962C8B-B14F-4D97-AF65-F5344CB8AC3E}">
        <p14:creationId xmlns:p14="http://schemas.microsoft.com/office/powerpoint/2010/main" val="15125719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8D3D3B8-35D5-40DD-A03D-74C21171775A}" type="slidenum">
              <a:rPr kumimoji="1" lang="ja-JP" altLang="en-US" smtClean="0"/>
              <a:t>4</a:t>
            </a:fld>
            <a:endParaRPr kumimoji="1" lang="ja-JP" altLang="en-US"/>
          </a:p>
        </p:txBody>
      </p:sp>
    </p:spTree>
    <p:extLst>
      <p:ext uri="{BB962C8B-B14F-4D97-AF65-F5344CB8AC3E}">
        <p14:creationId xmlns:p14="http://schemas.microsoft.com/office/powerpoint/2010/main" val="38135612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8D3D3B8-35D5-40DD-A03D-74C21171775A}" type="slidenum">
              <a:rPr kumimoji="1" lang="ja-JP" altLang="en-US" smtClean="0"/>
              <a:t>6</a:t>
            </a:fld>
            <a:endParaRPr kumimoji="1" lang="ja-JP" altLang="en-US"/>
          </a:p>
        </p:txBody>
      </p:sp>
    </p:spTree>
    <p:extLst>
      <p:ext uri="{BB962C8B-B14F-4D97-AF65-F5344CB8AC3E}">
        <p14:creationId xmlns:p14="http://schemas.microsoft.com/office/powerpoint/2010/main" val="8840423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8D3D3B8-35D5-40DD-A03D-74C21171775A}" type="slidenum">
              <a:rPr kumimoji="1" lang="ja-JP" altLang="en-US" smtClean="0"/>
              <a:t>7</a:t>
            </a:fld>
            <a:endParaRPr kumimoji="1" lang="ja-JP" altLang="en-US"/>
          </a:p>
        </p:txBody>
      </p:sp>
    </p:spTree>
    <p:extLst>
      <p:ext uri="{BB962C8B-B14F-4D97-AF65-F5344CB8AC3E}">
        <p14:creationId xmlns:p14="http://schemas.microsoft.com/office/powerpoint/2010/main" val="32916227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8D3D3B8-35D5-40DD-A03D-74C21171775A}" type="slidenum">
              <a:rPr kumimoji="1" lang="ja-JP" altLang="en-US" smtClean="0"/>
              <a:t>8</a:t>
            </a:fld>
            <a:endParaRPr kumimoji="1" lang="ja-JP" altLang="en-US"/>
          </a:p>
        </p:txBody>
      </p:sp>
    </p:spTree>
    <p:extLst>
      <p:ext uri="{BB962C8B-B14F-4D97-AF65-F5344CB8AC3E}">
        <p14:creationId xmlns:p14="http://schemas.microsoft.com/office/powerpoint/2010/main" val="23838018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a:p>
            <a:endParaRPr kumimoji="1" lang="ja-JP" altLang="en-US" dirty="0"/>
          </a:p>
          <a:p>
            <a:endParaRPr kumimoji="1" lang="ja-JP" altLang="en-US" dirty="0"/>
          </a:p>
        </p:txBody>
      </p:sp>
      <p:sp>
        <p:nvSpPr>
          <p:cNvPr id="4" name="スライド番号プレースホルダー 3"/>
          <p:cNvSpPr>
            <a:spLocks noGrp="1"/>
          </p:cNvSpPr>
          <p:nvPr>
            <p:ph type="sldNum" sz="quarter" idx="10"/>
          </p:nvPr>
        </p:nvSpPr>
        <p:spPr/>
        <p:txBody>
          <a:bodyPr/>
          <a:lstStyle/>
          <a:p>
            <a:fld id="{D8D3D3B8-35D5-40DD-A03D-74C21171775A}" type="slidenum">
              <a:rPr kumimoji="1" lang="ja-JP" altLang="en-US" smtClean="0"/>
              <a:t>9</a:t>
            </a:fld>
            <a:endParaRPr kumimoji="1" lang="ja-JP" altLang="en-US"/>
          </a:p>
        </p:txBody>
      </p:sp>
    </p:spTree>
    <p:extLst>
      <p:ext uri="{BB962C8B-B14F-4D97-AF65-F5344CB8AC3E}">
        <p14:creationId xmlns:p14="http://schemas.microsoft.com/office/powerpoint/2010/main" val="1656474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10"/>
          </p:nvPr>
        </p:nvSpPr>
        <p:spPr/>
        <p:txBody>
          <a:bodyPr/>
          <a:lstStyle/>
          <a:p>
            <a:fld id="{D8D3D3B8-35D5-40DD-A03D-74C21171775A}" type="slidenum">
              <a:rPr kumimoji="1" lang="ja-JP" altLang="en-US" smtClean="0"/>
              <a:t>10</a:t>
            </a:fld>
            <a:endParaRPr kumimoji="1" lang="ja-JP" altLang="en-US"/>
          </a:p>
        </p:txBody>
      </p:sp>
    </p:spTree>
    <p:extLst>
      <p:ext uri="{BB962C8B-B14F-4D97-AF65-F5344CB8AC3E}">
        <p14:creationId xmlns:p14="http://schemas.microsoft.com/office/powerpoint/2010/main" val="17192470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14523393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1552184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3885705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3833043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19090927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2284941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1471329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30780989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3838959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1789666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F9AC9D5-5EC4-4870-837A-F03CE8BC63B1}" type="datetimeFigureOut">
              <a:rPr kumimoji="1" lang="ja-JP" altLang="en-US" smtClean="0"/>
              <a:t>2022/9/14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1748791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9AC9D5-5EC4-4870-837A-F03CE8BC63B1}" type="datetimeFigureOut">
              <a:rPr kumimoji="1" lang="ja-JP" altLang="en-US" smtClean="0"/>
              <a:t>2022/9/14</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AC2764-722F-47B5-90E4-FCEBBEA358A4}" type="slidenum">
              <a:rPr kumimoji="1" lang="ja-JP" altLang="en-US" smtClean="0"/>
              <a:t>‹#›</a:t>
            </a:fld>
            <a:endParaRPr kumimoji="1" lang="ja-JP" altLang="en-US"/>
          </a:p>
        </p:txBody>
      </p:sp>
    </p:spTree>
    <p:extLst>
      <p:ext uri="{BB962C8B-B14F-4D97-AF65-F5344CB8AC3E}">
        <p14:creationId xmlns:p14="http://schemas.microsoft.com/office/powerpoint/2010/main" val="9321918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nanbyou.or.jp/" TargetMode="External"/><Relationship Id="rId2" Type="http://schemas.openxmlformats.org/officeDocument/2006/relationships/hyperlink" Target="http://ganjoho.jp/public/index.html" TargetMode="External"/><Relationship Id="rId1" Type="http://schemas.openxmlformats.org/officeDocument/2006/relationships/slideLayout" Target="../slideLayouts/slideLayout2.xml"/><Relationship Id="rId4" Type="http://schemas.openxmlformats.org/officeDocument/2006/relationships/hyperlink" Target="https://www.gsclub.jp/"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gan-challenger.org/research/"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345988" y="1767015"/>
            <a:ext cx="10812162" cy="3385752"/>
          </a:xfrm>
        </p:spPr>
        <p:txBody>
          <a:bodyPr anchor="t">
            <a:normAutofit/>
          </a:bodyPr>
          <a:lstStyle/>
          <a:p>
            <a:r>
              <a:rPr lang="ja-JP" altLang="en-US" sz="7200" dirty="0"/>
              <a:t>　</a:t>
            </a:r>
            <a:r>
              <a:rPr lang="ja-JP" altLang="en-US" dirty="0"/>
              <a:t>がんなど治療と就労の</a:t>
            </a:r>
            <a:br>
              <a:rPr lang="en-US" altLang="ja-JP" dirty="0"/>
            </a:br>
            <a:r>
              <a:rPr lang="ja-JP" altLang="en-US" dirty="0"/>
              <a:t>　両立支援ガイドブック</a:t>
            </a:r>
            <a:endParaRPr kumimoji="1" lang="ja-JP" altLang="en-US" dirty="0"/>
          </a:p>
        </p:txBody>
      </p:sp>
      <p:sp>
        <p:nvSpPr>
          <p:cNvPr id="3" name="サブタイトル 2"/>
          <p:cNvSpPr>
            <a:spLocks noGrp="1"/>
          </p:cNvSpPr>
          <p:nvPr>
            <p:ph type="subTitle" idx="1"/>
          </p:nvPr>
        </p:nvSpPr>
        <p:spPr>
          <a:xfrm>
            <a:off x="1276865" y="3816280"/>
            <a:ext cx="9144000" cy="1655762"/>
          </a:xfrm>
        </p:spPr>
        <p:txBody>
          <a:bodyPr>
            <a:normAutofit/>
          </a:bodyPr>
          <a:lstStyle/>
          <a:p>
            <a:r>
              <a:rPr kumimoji="1" lang="ja-JP" altLang="en-US" sz="2800" dirty="0"/>
              <a:t>～病気になっても安心して働けるしくみ～</a:t>
            </a:r>
            <a:endParaRPr kumimoji="1" lang="en-US" altLang="ja-JP" sz="2800" dirty="0"/>
          </a:p>
          <a:p>
            <a:endParaRPr lang="en-US" altLang="ja-JP" sz="2800" dirty="0"/>
          </a:p>
          <a:p>
            <a:r>
              <a:rPr kumimoji="1" lang="ja-JP" altLang="en-US" sz="2800" dirty="0"/>
              <a:t>サッポロビール株式会社</a:t>
            </a:r>
            <a:endParaRPr kumimoji="1" lang="en-US" altLang="ja-JP" sz="2800" dirty="0"/>
          </a:p>
        </p:txBody>
      </p:sp>
      <p:sp>
        <p:nvSpPr>
          <p:cNvPr id="4" name="星 5 3"/>
          <p:cNvSpPr/>
          <p:nvPr/>
        </p:nvSpPr>
        <p:spPr>
          <a:xfrm>
            <a:off x="1062681" y="1989437"/>
            <a:ext cx="1309817" cy="1235676"/>
          </a:xfrm>
          <a:prstGeom prst="star5">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星 5 4"/>
          <p:cNvSpPr/>
          <p:nvPr/>
        </p:nvSpPr>
        <p:spPr>
          <a:xfrm>
            <a:off x="9543534" y="1989437"/>
            <a:ext cx="1309817" cy="1235676"/>
          </a:xfrm>
          <a:prstGeom prst="star5">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87C5C3D3-7854-4185-AB99-1778614E9C82}"/>
              </a:ext>
            </a:extLst>
          </p:cNvPr>
          <p:cNvSpPr/>
          <p:nvPr/>
        </p:nvSpPr>
        <p:spPr>
          <a:xfrm>
            <a:off x="9824651" y="605833"/>
            <a:ext cx="2057400" cy="819150"/>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sz="2400" b="1" dirty="0"/>
              <a:t>ご本人向け</a:t>
            </a:r>
          </a:p>
        </p:txBody>
      </p:sp>
      <p:sp>
        <p:nvSpPr>
          <p:cNvPr id="7" name="テキスト ボックス 6">
            <a:extLst>
              <a:ext uri="{FF2B5EF4-FFF2-40B4-BE49-F238E27FC236}">
                <a16:creationId xmlns:a16="http://schemas.microsoft.com/office/drawing/2014/main" id="{2FE9678B-9986-4DE3-B232-432ACCA8E7D3}"/>
              </a:ext>
            </a:extLst>
          </p:cNvPr>
          <p:cNvSpPr txBox="1"/>
          <p:nvPr/>
        </p:nvSpPr>
        <p:spPr>
          <a:xfrm>
            <a:off x="9902149" y="125584"/>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7802218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10490" y="-21131"/>
            <a:ext cx="10515600" cy="1025793"/>
          </a:xfrm>
        </p:spPr>
        <p:txBody>
          <a:bodyPr/>
          <a:lstStyle/>
          <a:p>
            <a:r>
              <a:rPr lang="ja-JP" altLang="en-US" dirty="0"/>
              <a:t>５</a:t>
            </a:r>
            <a:r>
              <a:rPr kumimoji="1" lang="ja-JP" altLang="en-US" dirty="0"/>
              <a:t>．会社を休むことになったら？</a:t>
            </a:r>
          </a:p>
        </p:txBody>
      </p:sp>
      <p:graphicFrame>
        <p:nvGraphicFramePr>
          <p:cNvPr id="5" name="表 4"/>
          <p:cNvGraphicFramePr>
            <a:graphicFrameLocks noGrp="1"/>
          </p:cNvGraphicFramePr>
          <p:nvPr>
            <p:extLst>
              <p:ext uri="{D42A27DB-BD31-4B8C-83A1-F6EECF244321}">
                <p14:modId xmlns:p14="http://schemas.microsoft.com/office/powerpoint/2010/main" val="42337361"/>
              </p:ext>
            </p:extLst>
          </p:nvPr>
        </p:nvGraphicFramePr>
        <p:xfrm>
          <a:off x="657920" y="1662566"/>
          <a:ext cx="10905894" cy="1180652"/>
        </p:xfrm>
        <a:graphic>
          <a:graphicData uri="http://schemas.openxmlformats.org/drawingml/2006/table">
            <a:tbl>
              <a:tblPr firstRow="1" bandRow="1">
                <a:tableStyleId>{5C22544A-7EE6-4342-B048-85BDC9FD1C3A}</a:tableStyleId>
              </a:tblPr>
              <a:tblGrid>
                <a:gridCol w="2489191">
                  <a:extLst>
                    <a:ext uri="{9D8B030D-6E8A-4147-A177-3AD203B41FA5}">
                      <a16:colId xmlns:a16="http://schemas.microsoft.com/office/drawing/2014/main" val="20000"/>
                    </a:ext>
                  </a:extLst>
                </a:gridCol>
                <a:gridCol w="1715712">
                  <a:extLst>
                    <a:ext uri="{9D8B030D-6E8A-4147-A177-3AD203B41FA5}">
                      <a16:colId xmlns:a16="http://schemas.microsoft.com/office/drawing/2014/main" val="20001"/>
                    </a:ext>
                  </a:extLst>
                </a:gridCol>
                <a:gridCol w="1501415">
                  <a:extLst>
                    <a:ext uri="{9D8B030D-6E8A-4147-A177-3AD203B41FA5}">
                      <a16:colId xmlns:a16="http://schemas.microsoft.com/office/drawing/2014/main" val="20002"/>
                    </a:ext>
                  </a:extLst>
                </a:gridCol>
                <a:gridCol w="1564280">
                  <a:extLst>
                    <a:ext uri="{9D8B030D-6E8A-4147-A177-3AD203B41FA5}">
                      <a16:colId xmlns:a16="http://schemas.microsoft.com/office/drawing/2014/main" val="20003"/>
                    </a:ext>
                  </a:extLst>
                </a:gridCol>
                <a:gridCol w="2511660">
                  <a:extLst>
                    <a:ext uri="{9D8B030D-6E8A-4147-A177-3AD203B41FA5}">
                      <a16:colId xmlns:a16="http://schemas.microsoft.com/office/drawing/2014/main" val="20004"/>
                    </a:ext>
                  </a:extLst>
                </a:gridCol>
                <a:gridCol w="1123636">
                  <a:extLst>
                    <a:ext uri="{9D8B030D-6E8A-4147-A177-3AD203B41FA5}">
                      <a16:colId xmlns:a16="http://schemas.microsoft.com/office/drawing/2014/main" val="20005"/>
                    </a:ext>
                  </a:extLst>
                </a:gridCol>
              </a:tblGrid>
              <a:tr h="350598">
                <a:tc>
                  <a:txBody>
                    <a:bodyPr/>
                    <a:lstStyle/>
                    <a:p>
                      <a:endParaRPr kumimoji="1" lang="ja-JP" altLang="en-US" sz="1600" dirty="0"/>
                    </a:p>
                  </a:txBody>
                  <a:tcPr>
                    <a:solidFill>
                      <a:schemeClr val="accent2"/>
                    </a:solidFill>
                  </a:tcPr>
                </a:tc>
                <a:tc>
                  <a:txBody>
                    <a:bodyPr/>
                    <a:lstStyle/>
                    <a:p>
                      <a:r>
                        <a:rPr kumimoji="1" lang="ja-JP" altLang="en-US" sz="1600" dirty="0"/>
                        <a:t>有給休暇</a:t>
                      </a:r>
                    </a:p>
                  </a:txBody>
                  <a:tcPr>
                    <a:solidFill>
                      <a:schemeClr val="accent2"/>
                    </a:solidFill>
                  </a:tcPr>
                </a:tc>
                <a:tc>
                  <a:txBody>
                    <a:bodyPr/>
                    <a:lstStyle/>
                    <a:p>
                      <a:r>
                        <a:rPr kumimoji="1" lang="ja-JP" altLang="en-US" sz="1600" dirty="0"/>
                        <a:t>積立休暇</a:t>
                      </a:r>
                    </a:p>
                  </a:txBody>
                  <a:tcPr>
                    <a:solidFill>
                      <a:schemeClr val="accent2"/>
                    </a:solidFill>
                  </a:tcPr>
                </a:tc>
                <a:tc>
                  <a:txBody>
                    <a:bodyPr/>
                    <a:lstStyle/>
                    <a:p>
                      <a:r>
                        <a:rPr kumimoji="1" lang="ja-JP" altLang="en-US" sz="1600" dirty="0"/>
                        <a:t>病気欠勤</a:t>
                      </a:r>
                    </a:p>
                  </a:txBody>
                  <a:tcPr>
                    <a:solidFill>
                      <a:schemeClr val="accent2"/>
                    </a:solidFill>
                  </a:tcPr>
                </a:tc>
                <a:tc gridSpan="2">
                  <a:txBody>
                    <a:bodyPr/>
                    <a:lstStyle/>
                    <a:p>
                      <a:r>
                        <a:rPr kumimoji="1" lang="ja-JP" altLang="en-US" sz="1600" dirty="0"/>
                        <a:t>私傷病休職</a:t>
                      </a:r>
                    </a:p>
                  </a:txBody>
                  <a:tcPr>
                    <a:solidFill>
                      <a:schemeClr val="accent2"/>
                    </a:solidFill>
                  </a:tcPr>
                </a:tc>
                <a:tc hMerge="1">
                  <a:txBody>
                    <a:bodyPr/>
                    <a:lstStyle/>
                    <a:p>
                      <a:endParaRPr kumimoji="1" lang="ja-JP" altLang="en-US" dirty="0"/>
                    </a:p>
                  </a:txBody>
                  <a:tcPr/>
                </a:tc>
                <a:extLst>
                  <a:ext uri="{0D108BD9-81ED-4DB2-BD59-A6C34878D82A}">
                    <a16:rowId xmlns:a16="http://schemas.microsoft.com/office/drawing/2014/main" val="10000"/>
                  </a:ext>
                </a:extLst>
              </a:tr>
              <a:tr h="262973">
                <a:tc rowSpan="3">
                  <a:txBody>
                    <a:bodyPr/>
                    <a:lstStyle/>
                    <a:p>
                      <a:r>
                        <a:rPr kumimoji="1" lang="ja-JP" altLang="en-US" sz="1600" dirty="0"/>
                        <a:t>取得上限日数</a:t>
                      </a:r>
                    </a:p>
                  </a:txBody>
                  <a:tcPr>
                    <a:solidFill>
                      <a:schemeClr val="accent2">
                        <a:lumMod val="40000"/>
                        <a:lumOff val="60000"/>
                      </a:schemeClr>
                    </a:solidFill>
                  </a:tcPr>
                </a:tc>
                <a:tc rowSpan="3">
                  <a:txBody>
                    <a:bodyPr/>
                    <a:lstStyle/>
                    <a:p>
                      <a:r>
                        <a:rPr kumimoji="1" lang="ja-JP" altLang="en-US" sz="1400" dirty="0">
                          <a:solidFill>
                            <a:schemeClr val="tx1"/>
                          </a:solidFill>
                        </a:rPr>
                        <a:t>保有している日数の範囲内。半日、</a:t>
                      </a:r>
                      <a:r>
                        <a:rPr kumimoji="1" lang="en-US" altLang="ja-JP" sz="1400" dirty="0">
                          <a:solidFill>
                            <a:schemeClr val="tx1"/>
                          </a:solidFill>
                        </a:rPr>
                        <a:t>1</a:t>
                      </a:r>
                      <a:r>
                        <a:rPr kumimoji="1" lang="ja-JP" altLang="en-US" sz="1400" dirty="0">
                          <a:solidFill>
                            <a:schemeClr val="tx1"/>
                          </a:solidFill>
                        </a:rPr>
                        <a:t>時間単位での取得可</a:t>
                      </a:r>
                    </a:p>
                  </a:txBody>
                  <a:tcPr>
                    <a:solidFill>
                      <a:schemeClr val="accent2">
                        <a:lumMod val="40000"/>
                        <a:lumOff val="60000"/>
                      </a:schemeClr>
                    </a:solidFill>
                  </a:tcPr>
                </a:tc>
                <a:tc rowSpan="3">
                  <a:txBody>
                    <a:bodyPr/>
                    <a:lstStyle/>
                    <a:p>
                      <a:r>
                        <a:rPr kumimoji="1" lang="ja-JP" altLang="en-US" sz="1400" dirty="0"/>
                        <a:t>保有している日数の範囲内</a:t>
                      </a:r>
                    </a:p>
                  </a:txBody>
                  <a:tcPr>
                    <a:solidFill>
                      <a:schemeClr val="accent2">
                        <a:lumMod val="40000"/>
                        <a:lumOff val="60000"/>
                      </a:schemeClr>
                    </a:solidFill>
                  </a:tcPr>
                </a:tc>
                <a:tc rowSpan="3">
                  <a:txBody>
                    <a:bodyPr/>
                    <a:lstStyle/>
                    <a:p>
                      <a:r>
                        <a:rPr kumimoji="1" lang="en-US" altLang="ja-JP" sz="1400" dirty="0"/>
                        <a:t>×</a:t>
                      </a:r>
                      <a:r>
                        <a:rPr kumimoji="1" lang="ja-JP" altLang="en-US" sz="1400" dirty="0"/>
                        <a:t>日間</a:t>
                      </a:r>
                    </a:p>
                  </a:txBody>
                  <a:tcPr>
                    <a:solidFill>
                      <a:schemeClr val="accent2">
                        <a:lumMod val="40000"/>
                        <a:lumOff val="60000"/>
                      </a:schemeClr>
                    </a:solidFill>
                  </a:tcPr>
                </a:tc>
                <a:tc>
                  <a:txBody>
                    <a:bodyPr/>
                    <a:lstStyle/>
                    <a:p>
                      <a:pPr algn="l"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勤続満</a:t>
                      </a: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年未満</a:t>
                      </a:r>
                    </a:p>
                  </a:txBody>
                  <a:tcPr marL="9525" marR="9525" marT="9525" marB="0" anchor="ctr">
                    <a:solidFill>
                      <a:schemeClr val="accent2">
                        <a:lumMod val="40000"/>
                        <a:lumOff val="60000"/>
                      </a:schemeClr>
                    </a:solidFill>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solidFill>
                      <a:schemeClr val="accent2">
                        <a:lumMod val="40000"/>
                        <a:lumOff val="60000"/>
                      </a:schemeClr>
                    </a:solidFill>
                  </a:tcPr>
                </a:tc>
                <a:extLst>
                  <a:ext uri="{0D108BD9-81ED-4DB2-BD59-A6C34878D82A}">
                    <a16:rowId xmlns:a16="http://schemas.microsoft.com/office/drawing/2014/main" val="10001"/>
                  </a:ext>
                </a:extLst>
              </a:tr>
              <a:tr h="304108">
                <a:tc vMerge="1">
                  <a:txBody>
                    <a:bodyPr/>
                    <a:lstStyle/>
                    <a:p>
                      <a:endParaRPr kumimoji="1" lang="ja-JP" altLang="en-US" dirty="0"/>
                    </a:p>
                  </a:txBody>
                  <a:tcPr/>
                </a:tc>
                <a:tc vMerge="1">
                  <a:txBody>
                    <a:bodyPr/>
                    <a:lstStyle/>
                    <a:p>
                      <a:endParaRPr kumimoji="1" lang="ja-JP" altLang="en-US" dirty="0"/>
                    </a:p>
                  </a:txBody>
                  <a:tcPr/>
                </a:tc>
                <a:tc vMerge="1">
                  <a:txBody>
                    <a:bodyPr/>
                    <a:lstStyle/>
                    <a:p>
                      <a:endParaRPr kumimoji="1" lang="ja-JP" altLang="en-US" dirty="0"/>
                    </a:p>
                  </a:txBody>
                  <a:tcPr/>
                </a:tc>
                <a:tc vMerge="1">
                  <a:txBody>
                    <a:bodyPr/>
                    <a:lstStyle/>
                    <a:p>
                      <a:endParaRPr kumimoji="1" lang="ja-JP" altLang="en-US" dirty="0"/>
                    </a:p>
                  </a:txBody>
                  <a:tcPr/>
                </a:tc>
                <a:tc>
                  <a:txBody>
                    <a:bodyPr/>
                    <a:lstStyle/>
                    <a:p>
                      <a:pPr algn="l"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勤続満</a:t>
                      </a: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年以上</a:t>
                      </a: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10</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年未満</a:t>
                      </a:r>
                    </a:p>
                  </a:txBody>
                  <a:tcPr marL="9525" marR="9525" marT="9525" marB="0" anchor="ctr">
                    <a:solidFill>
                      <a:schemeClr val="accent2">
                        <a:lumMod val="40000"/>
                        <a:lumOff val="60000"/>
                      </a:schemeClr>
                    </a:solidFill>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solidFill>
                      <a:schemeClr val="accent2">
                        <a:lumMod val="40000"/>
                        <a:lumOff val="60000"/>
                      </a:schemeClr>
                    </a:solidFill>
                  </a:tcPr>
                </a:tc>
                <a:extLst>
                  <a:ext uri="{0D108BD9-81ED-4DB2-BD59-A6C34878D82A}">
                    <a16:rowId xmlns:a16="http://schemas.microsoft.com/office/drawing/2014/main" val="10002"/>
                  </a:ext>
                </a:extLst>
              </a:tr>
              <a:tr h="262973">
                <a:tc vMerge="1">
                  <a:txBody>
                    <a:bodyPr/>
                    <a:lstStyle/>
                    <a:p>
                      <a:endParaRPr kumimoji="1" lang="ja-JP" altLang="en-US" dirty="0"/>
                    </a:p>
                  </a:txBody>
                  <a:tcPr/>
                </a:tc>
                <a:tc vMerge="1">
                  <a:txBody>
                    <a:bodyPr/>
                    <a:lstStyle/>
                    <a:p>
                      <a:endParaRPr kumimoji="1" lang="ja-JP" altLang="en-US" dirty="0"/>
                    </a:p>
                  </a:txBody>
                  <a:tcPr/>
                </a:tc>
                <a:tc vMerge="1">
                  <a:txBody>
                    <a:bodyPr/>
                    <a:lstStyle/>
                    <a:p>
                      <a:endParaRPr kumimoji="1" lang="ja-JP" altLang="en-US" dirty="0"/>
                    </a:p>
                  </a:txBody>
                  <a:tcPr/>
                </a:tc>
                <a:tc vMerge="1">
                  <a:txBody>
                    <a:bodyPr/>
                    <a:lstStyle/>
                    <a:p>
                      <a:endParaRPr kumimoji="1" lang="ja-JP" altLang="en-US" dirty="0"/>
                    </a:p>
                  </a:txBody>
                  <a:tcPr/>
                </a:tc>
                <a:tc>
                  <a:txBody>
                    <a:bodyPr/>
                    <a:lstStyle/>
                    <a:p>
                      <a:pPr algn="l"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勤続満</a:t>
                      </a: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10</a:t>
                      </a: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年以上</a:t>
                      </a:r>
                    </a:p>
                  </a:txBody>
                  <a:tcPr marL="9525" marR="9525" marT="9525" marB="0" anchor="ctr">
                    <a:solidFill>
                      <a:schemeClr val="accent2">
                        <a:lumMod val="40000"/>
                        <a:lumOff val="60000"/>
                      </a:schemeClr>
                    </a:solidFill>
                  </a:tcPr>
                </a:tc>
                <a:tc>
                  <a:txBody>
                    <a:bodyPr/>
                    <a:lstStyle/>
                    <a:p>
                      <a:pPr algn="ctr" fontAlgn="ctr"/>
                      <a:r>
                        <a:rPr lang="en-US" altLang="ja-JP" sz="1400" b="0" i="0" u="none" strike="noStrike" dirty="0">
                          <a:solidFill>
                            <a:srgbClr val="000000"/>
                          </a:solidFill>
                          <a:effectLst/>
                          <a:latin typeface="Meiryo UI" panose="020B0604030504040204" pitchFamily="50" charset="-128"/>
                          <a:ea typeface="Meiryo UI" panose="020B0604030504040204" pitchFamily="50" charset="-128"/>
                        </a:rPr>
                        <a:t>××</a:t>
                      </a:r>
                      <a:endParaRPr lang="ja-JP" altLang="en-US" sz="14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solidFill>
                      <a:schemeClr val="accent2">
                        <a:lumMod val="40000"/>
                        <a:lumOff val="60000"/>
                      </a:schemeClr>
                    </a:solidFill>
                  </a:tcPr>
                </a:tc>
                <a:extLst>
                  <a:ext uri="{0D108BD9-81ED-4DB2-BD59-A6C34878D82A}">
                    <a16:rowId xmlns:a16="http://schemas.microsoft.com/office/drawing/2014/main" val="10003"/>
                  </a:ext>
                </a:extLst>
              </a:tr>
            </a:tbl>
          </a:graphicData>
        </a:graphic>
      </p:graphicFrame>
      <p:sp>
        <p:nvSpPr>
          <p:cNvPr id="6" name="テキスト ボックス 5"/>
          <p:cNvSpPr txBox="1"/>
          <p:nvPr/>
        </p:nvSpPr>
        <p:spPr>
          <a:xfrm>
            <a:off x="512954" y="1267417"/>
            <a:ext cx="5631366" cy="369332"/>
          </a:xfrm>
          <a:prstGeom prst="rect">
            <a:avLst/>
          </a:prstGeom>
          <a:noFill/>
        </p:spPr>
        <p:txBody>
          <a:bodyPr wrap="square" rtlCol="0">
            <a:spAutoFit/>
          </a:bodyPr>
          <a:lstStyle/>
          <a:p>
            <a:r>
              <a:rPr kumimoji="1" lang="ja-JP" altLang="en-US" dirty="0"/>
              <a:t>①お休みの制度</a:t>
            </a:r>
          </a:p>
        </p:txBody>
      </p:sp>
      <p:sp>
        <p:nvSpPr>
          <p:cNvPr id="7" name="テキスト ボックス 6"/>
          <p:cNvSpPr txBox="1"/>
          <p:nvPr/>
        </p:nvSpPr>
        <p:spPr>
          <a:xfrm>
            <a:off x="512954" y="2847059"/>
            <a:ext cx="3345367" cy="369332"/>
          </a:xfrm>
          <a:prstGeom prst="rect">
            <a:avLst/>
          </a:prstGeom>
          <a:noFill/>
        </p:spPr>
        <p:txBody>
          <a:bodyPr wrap="square" rtlCol="0">
            <a:spAutoFit/>
          </a:bodyPr>
          <a:lstStyle/>
          <a:p>
            <a:r>
              <a:rPr kumimoji="1" lang="ja-JP" altLang="en-US" dirty="0"/>
              <a:t>②お休み中の収入について</a:t>
            </a:r>
          </a:p>
        </p:txBody>
      </p:sp>
      <p:sp>
        <p:nvSpPr>
          <p:cNvPr id="3" name="テキスト ボックス 2"/>
          <p:cNvSpPr txBox="1"/>
          <p:nvPr/>
        </p:nvSpPr>
        <p:spPr>
          <a:xfrm>
            <a:off x="512954" y="882771"/>
            <a:ext cx="10844011" cy="369332"/>
          </a:xfrm>
          <a:prstGeom prst="rect">
            <a:avLst/>
          </a:prstGeom>
          <a:noFill/>
        </p:spPr>
        <p:txBody>
          <a:bodyPr wrap="square" rtlCol="0">
            <a:spAutoFit/>
          </a:bodyPr>
          <a:lstStyle/>
          <a:p>
            <a:r>
              <a:rPr kumimoji="1" lang="ja-JP" altLang="en-US" dirty="0"/>
              <a:t>病状によってはお休みが必要な場合もあります。会社のお休みの制度を</a:t>
            </a:r>
            <a:r>
              <a:rPr lang="ja-JP" altLang="en-US" dirty="0"/>
              <a:t>利用し、治療に専念して下さい。</a:t>
            </a:r>
            <a:endParaRPr kumimoji="1" lang="ja-JP" altLang="en-US" dirty="0"/>
          </a:p>
        </p:txBody>
      </p:sp>
      <p:sp>
        <p:nvSpPr>
          <p:cNvPr id="11" name="正方形/長方形 10"/>
          <p:cNvSpPr/>
          <p:nvPr/>
        </p:nvSpPr>
        <p:spPr>
          <a:xfrm>
            <a:off x="10783022" y="30641"/>
            <a:ext cx="1419224" cy="508537"/>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b="1" dirty="0"/>
              <a:t>ご本人向け</a:t>
            </a:r>
          </a:p>
        </p:txBody>
      </p:sp>
      <p:graphicFrame>
        <p:nvGraphicFramePr>
          <p:cNvPr id="12" name="コンテンツ プレースホルダー 3">
            <a:extLst>
              <a:ext uri="{FF2B5EF4-FFF2-40B4-BE49-F238E27FC236}">
                <a16:creationId xmlns:a16="http://schemas.microsoft.com/office/drawing/2014/main" id="{F005ED61-A005-4A56-BE2E-F045705CC815}"/>
              </a:ext>
            </a:extLst>
          </p:cNvPr>
          <p:cNvGraphicFramePr>
            <a:graphicFrameLocks noGrp="1"/>
          </p:cNvGraphicFramePr>
          <p:nvPr>
            <p:ph idx="1"/>
            <p:extLst>
              <p:ext uri="{D42A27DB-BD31-4B8C-83A1-F6EECF244321}">
                <p14:modId xmlns:p14="http://schemas.microsoft.com/office/powerpoint/2010/main" val="2437813688"/>
              </p:ext>
            </p:extLst>
          </p:nvPr>
        </p:nvGraphicFramePr>
        <p:xfrm>
          <a:off x="657920" y="3253681"/>
          <a:ext cx="10972801" cy="3531616"/>
        </p:xfrm>
        <a:graphic>
          <a:graphicData uri="http://schemas.openxmlformats.org/drawingml/2006/table">
            <a:tbl>
              <a:tblPr firstRow="1" bandRow="1">
                <a:tableStyleId>{5C22544A-7EE6-4342-B048-85BDC9FD1C3A}</a:tableStyleId>
              </a:tblPr>
              <a:tblGrid>
                <a:gridCol w="2475572">
                  <a:extLst>
                    <a:ext uri="{9D8B030D-6E8A-4147-A177-3AD203B41FA5}">
                      <a16:colId xmlns:a16="http://schemas.microsoft.com/office/drawing/2014/main" val="20000"/>
                    </a:ext>
                  </a:extLst>
                </a:gridCol>
                <a:gridCol w="2141034">
                  <a:extLst>
                    <a:ext uri="{9D8B030D-6E8A-4147-A177-3AD203B41FA5}">
                      <a16:colId xmlns:a16="http://schemas.microsoft.com/office/drawing/2014/main" val="20001"/>
                    </a:ext>
                  </a:extLst>
                </a:gridCol>
                <a:gridCol w="6356195">
                  <a:extLst>
                    <a:ext uri="{9D8B030D-6E8A-4147-A177-3AD203B41FA5}">
                      <a16:colId xmlns:a16="http://schemas.microsoft.com/office/drawing/2014/main" val="20002"/>
                    </a:ext>
                  </a:extLst>
                </a:gridCol>
              </a:tblGrid>
              <a:tr h="508084">
                <a:tc>
                  <a:txBody>
                    <a:bodyPr/>
                    <a:lstStyle/>
                    <a:p>
                      <a:endParaRPr kumimoji="1" lang="ja-JP" altLang="en-US" sz="1200" dirty="0"/>
                    </a:p>
                  </a:txBody>
                  <a:tcPr>
                    <a:solidFill>
                      <a:schemeClr val="accent2"/>
                    </a:solidFill>
                  </a:tcPr>
                </a:tc>
                <a:tc>
                  <a:txBody>
                    <a:bodyPr/>
                    <a:lstStyle/>
                    <a:p>
                      <a:r>
                        <a:rPr kumimoji="1" lang="ja-JP" altLang="en-US" sz="1600" dirty="0"/>
                        <a:t>有休・積休</a:t>
                      </a:r>
                    </a:p>
                  </a:txBody>
                  <a:tcPr>
                    <a:solidFill>
                      <a:schemeClr val="accent2"/>
                    </a:solidFill>
                  </a:tcPr>
                </a:tc>
                <a:tc>
                  <a:txBody>
                    <a:bodyPr/>
                    <a:lstStyle/>
                    <a:p>
                      <a:r>
                        <a:rPr kumimoji="1" lang="ja-JP" altLang="en-US" sz="1600" dirty="0"/>
                        <a:t>病気欠勤・私傷病休職</a:t>
                      </a:r>
                    </a:p>
                  </a:txBody>
                  <a:tcPr>
                    <a:solidFill>
                      <a:schemeClr val="accent2"/>
                    </a:solidFill>
                  </a:tcPr>
                </a:tc>
                <a:extLst>
                  <a:ext uri="{0D108BD9-81ED-4DB2-BD59-A6C34878D82A}">
                    <a16:rowId xmlns:a16="http://schemas.microsoft.com/office/drawing/2014/main" val="10000"/>
                  </a:ext>
                </a:extLst>
              </a:tr>
              <a:tr h="326915">
                <a:tc>
                  <a:txBody>
                    <a:bodyPr/>
                    <a:lstStyle/>
                    <a:p>
                      <a:r>
                        <a:rPr kumimoji="1" lang="ja-JP" altLang="en-US" sz="1400" dirty="0"/>
                        <a:t>給与</a:t>
                      </a:r>
                    </a:p>
                  </a:txBody>
                  <a:tcPr>
                    <a:solidFill>
                      <a:schemeClr val="accent2">
                        <a:lumMod val="40000"/>
                        <a:lumOff val="60000"/>
                      </a:schemeClr>
                    </a:solidFill>
                  </a:tcPr>
                </a:tc>
                <a:tc>
                  <a:txBody>
                    <a:bodyPr/>
                    <a:lstStyle/>
                    <a:p>
                      <a:r>
                        <a:rPr kumimoji="1" lang="ja-JP" altLang="en-US" sz="1200" dirty="0"/>
                        <a:t>支給あり。</a:t>
                      </a:r>
                    </a:p>
                  </a:txBody>
                  <a:tcPr>
                    <a:solidFill>
                      <a:schemeClr val="accent2">
                        <a:lumMod val="40000"/>
                        <a:lumOff val="60000"/>
                      </a:schemeClr>
                    </a:solidFill>
                  </a:tcPr>
                </a:tc>
                <a:tc>
                  <a:txBody>
                    <a:bodyPr/>
                    <a:lstStyle/>
                    <a:p>
                      <a:r>
                        <a:rPr kumimoji="1" lang="ja-JP" altLang="en-US" sz="1200" dirty="0"/>
                        <a:t>支給なし。</a:t>
                      </a:r>
                    </a:p>
                  </a:txBody>
                  <a:tcPr>
                    <a:solidFill>
                      <a:schemeClr val="accent2">
                        <a:lumMod val="40000"/>
                        <a:lumOff val="60000"/>
                      </a:schemeClr>
                    </a:solidFill>
                  </a:tcPr>
                </a:tc>
                <a:extLst>
                  <a:ext uri="{0D108BD9-81ED-4DB2-BD59-A6C34878D82A}">
                    <a16:rowId xmlns:a16="http://schemas.microsoft.com/office/drawing/2014/main" val="10001"/>
                  </a:ext>
                </a:extLst>
              </a:tr>
              <a:tr h="508084">
                <a:tc>
                  <a:txBody>
                    <a:bodyPr/>
                    <a:lstStyle/>
                    <a:p>
                      <a:r>
                        <a:rPr kumimoji="1" lang="ja-JP" altLang="en-US" sz="1400" dirty="0"/>
                        <a:t>賞与</a:t>
                      </a:r>
                      <a:endParaRPr kumimoji="1" lang="en-US" altLang="ja-JP" sz="1400" dirty="0"/>
                    </a:p>
                  </a:txBody>
                  <a:tcPr>
                    <a:solidFill>
                      <a:schemeClr val="accent2">
                        <a:lumMod val="40000"/>
                        <a:lumOff val="60000"/>
                      </a:schemeClr>
                    </a:solidFill>
                  </a:tcPr>
                </a:tc>
                <a:tc>
                  <a:txBody>
                    <a:bodyPr/>
                    <a:lstStyle/>
                    <a:p>
                      <a:r>
                        <a:rPr kumimoji="1" lang="ja-JP" altLang="en-US" sz="1200" dirty="0"/>
                        <a:t>支給あり。</a:t>
                      </a:r>
                    </a:p>
                  </a:txBody>
                  <a:tcPr>
                    <a:solidFill>
                      <a:schemeClr val="accent2">
                        <a:lumMod val="40000"/>
                        <a:lumOff val="60000"/>
                      </a:schemeClr>
                    </a:solidFill>
                  </a:tcPr>
                </a:tc>
                <a:tc>
                  <a:txBody>
                    <a:bodyPr/>
                    <a:lstStyle/>
                    <a:p>
                      <a:r>
                        <a:rPr kumimoji="1" lang="ja-JP" altLang="en-US" sz="1200" dirty="0"/>
                        <a:t>減額の上、支給。</a:t>
                      </a:r>
                      <a:endParaRPr kumimoji="1" lang="en-US" altLang="ja-JP" sz="1200" dirty="0"/>
                    </a:p>
                    <a:p>
                      <a:r>
                        <a:rPr kumimoji="1" lang="ja-JP" altLang="en-US" sz="1200" dirty="0"/>
                        <a:t>評価反映後、支給対象期間のうち欠務期間分については</a:t>
                      </a:r>
                      <a:r>
                        <a:rPr kumimoji="1" lang="en-US" altLang="ja-JP" sz="1200" dirty="0"/>
                        <a:t>×</a:t>
                      </a:r>
                      <a:r>
                        <a:rPr kumimoji="1" lang="ja-JP" altLang="en-US" sz="1200" dirty="0"/>
                        <a:t>％を減額して支給する。</a:t>
                      </a:r>
                    </a:p>
                  </a:txBody>
                  <a:tcPr>
                    <a:solidFill>
                      <a:schemeClr val="accent2">
                        <a:lumMod val="40000"/>
                        <a:lumOff val="60000"/>
                      </a:schemeClr>
                    </a:solidFill>
                  </a:tcPr>
                </a:tc>
                <a:extLst>
                  <a:ext uri="{0D108BD9-81ED-4DB2-BD59-A6C34878D82A}">
                    <a16:rowId xmlns:a16="http://schemas.microsoft.com/office/drawing/2014/main" val="10002"/>
                  </a:ext>
                </a:extLst>
              </a:tr>
              <a:tr h="508084">
                <a:tc>
                  <a:txBody>
                    <a:bodyPr/>
                    <a:lstStyle/>
                    <a:p>
                      <a:r>
                        <a:rPr kumimoji="1" lang="ja-JP" altLang="en-US" sz="1400" dirty="0"/>
                        <a:t>傷病手当金</a:t>
                      </a:r>
                      <a:endParaRPr kumimoji="1" lang="en-US" altLang="ja-JP" sz="1400" dirty="0"/>
                    </a:p>
                    <a:p>
                      <a:r>
                        <a:rPr kumimoji="1" lang="ja-JP" altLang="en-US" sz="1400" dirty="0"/>
                        <a:t>（健康保険組合より）</a:t>
                      </a:r>
                    </a:p>
                  </a:txBody>
                  <a:tcPr>
                    <a:solidFill>
                      <a:schemeClr val="accent2">
                        <a:lumMod val="40000"/>
                        <a:lumOff val="60000"/>
                      </a:schemeClr>
                    </a:solidFill>
                  </a:tcPr>
                </a:tc>
                <a:tc>
                  <a:txBody>
                    <a:bodyPr/>
                    <a:lstStyle/>
                    <a:p>
                      <a:r>
                        <a:rPr kumimoji="1" lang="ja-JP" altLang="en-US" sz="1200" dirty="0"/>
                        <a:t>ー</a:t>
                      </a:r>
                    </a:p>
                  </a:txBody>
                  <a:tcPr>
                    <a:solidFill>
                      <a:schemeClr val="accent2">
                        <a:lumMod val="40000"/>
                        <a:lumOff val="60000"/>
                      </a:schemeClr>
                    </a:solidFill>
                  </a:tcPr>
                </a:tc>
                <a:tc>
                  <a:txBody>
                    <a:bodyPr/>
                    <a:lstStyle/>
                    <a:p>
                      <a:r>
                        <a:rPr kumimoji="1" lang="ja-JP" altLang="en-US" sz="1200" dirty="0">
                          <a:solidFill>
                            <a:schemeClr val="tx1"/>
                          </a:solidFill>
                        </a:rPr>
                        <a:t>①傷病手当金</a:t>
                      </a:r>
                      <a:endParaRPr kumimoji="1" lang="en-US" altLang="ja-JP" sz="1200" dirty="0">
                        <a:solidFill>
                          <a:schemeClr val="tx1"/>
                        </a:solidFill>
                      </a:endParaRPr>
                    </a:p>
                    <a:p>
                      <a:r>
                        <a:rPr kumimoji="1" lang="ja-JP" altLang="en-US" sz="1200" dirty="0">
                          <a:solidFill>
                            <a:schemeClr val="tx1"/>
                          </a:solidFill>
                        </a:rPr>
                        <a:t>　</a:t>
                      </a:r>
                      <a:r>
                        <a:rPr kumimoji="1" lang="en-US" altLang="ja-JP" sz="1200" dirty="0">
                          <a:solidFill>
                            <a:schemeClr val="tx1"/>
                          </a:solidFill>
                        </a:rPr>
                        <a:t>1</a:t>
                      </a:r>
                      <a:r>
                        <a:rPr kumimoji="1" lang="ja-JP" altLang="en-US" sz="1200" dirty="0">
                          <a:solidFill>
                            <a:schemeClr val="tx1"/>
                          </a:solidFill>
                        </a:rPr>
                        <a:t>日につき</a:t>
                      </a:r>
                      <a:r>
                        <a:rPr kumimoji="1" lang="ja-JP" altLang="en-US" sz="1200" strike="noStrike" dirty="0">
                          <a:solidFill>
                            <a:schemeClr val="tx1"/>
                          </a:solidFill>
                        </a:rPr>
                        <a:t>支払いを始める日の基準額</a:t>
                      </a:r>
                      <a:r>
                        <a:rPr kumimoji="1" lang="ja-JP" altLang="en-US" sz="1200" dirty="0">
                          <a:solidFill>
                            <a:schemeClr val="tx1"/>
                          </a:solidFill>
                        </a:rPr>
                        <a:t>の</a:t>
                      </a:r>
                      <a:r>
                        <a:rPr kumimoji="1" lang="en-US" altLang="ja-JP" sz="1200" dirty="0">
                          <a:solidFill>
                            <a:schemeClr val="tx1"/>
                          </a:solidFill>
                        </a:rPr>
                        <a:t>×</a:t>
                      </a:r>
                      <a:r>
                        <a:rPr kumimoji="1" lang="ja-JP" altLang="en-US" sz="1200" dirty="0">
                          <a:solidFill>
                            <a:schemeClr val="tx1"/>
                          </a:solidFill>
                        </a:rPr>
                        <a:t>に相当する額（</a:t>
                      </a:r>
                      <a:r>
                        <a:rPr kumimoji="1" lang="en-US" altLang="ja-JP" sz="1200" dirty="0">
                          <a:solidFill>
                            <a:schemeClr val="tx1"/>
                          </a:solidFill>
                        </a:rPr>
                        <a:t>××</a:t>
                      </a:r>
                      <a:r>
                        <a:rPr kumimoji="1" lang="ja-JP" altLang="en-US" sz="1200" dirty="0">
                          <a:solidFill>
                            <a:schemeClr val="tx1"/>
                          </a:solidFill>
                        </a:rPr>
                        <a:t>か月間）</a:t>
                      </a:r>
                    </a:p>
                    <a:p>
                      <a:r>
                        <a:rPr kumimoji="1" lang="ja-JP" altLang="en-US" sz="1200" dirty="0">
                          <a:solidFill>
                            <a:schemeClr val="tx1"/>
                          </a:solidFill>
                        </a:rPr>
                        <a:t>②傷病手当金付加金</a:t>
                      </a:r>
                    </a:p>
                    <a:p>
                      <a:r>
                        <a:rPr kumimoji="1" lang="ja-JP" altLang="en-US" sz="1200" dirty="0">
                          <a:solidFill>
                            <a:schemeClr val="tx1"/>
                          </a:solidFill>
                        </a:rPr>
                        <a:t>　休業１日につき</a:t>
                      </a:r>
                      <a:r>
                        <a:rPr kumimoji="1" lang="ja-JP" altLang="en-US" sz="1200" strike="noStrike" dirty="0">
                          <a:solidFill>
                            <a:schemeClr val="tx1"/>
                          </a:solidFill>
                        </a:rPr>
                        <a:t>支払いを始める日の基準額</a:t>
                      </a:r>
                      <a:r>
                        <a:rPr kumimoji="1" lang="ja-JP" altLang="en-US" sz="1200" dirty="0">
                          <a:solidFill>
                            <a:schemeClr val="tx1"/>
                          </a:solidFill>
                        </a:rPr>
                        <a:t>の</a:t>
                      </a:r>
                      <a:r>
                        <a:rPr kumimoji="1" lang="en-US" altLang="ja-JP" sz="1200" dirty="0">
                          <a:solidFill>
                            <a:schemeClr val="tx1"/>
                          </a:solidFill>
                        </a:rPr>
                        <a:t>×</a:t>
                      </a:r>
                      <a:r>
                        <a:rPr kumimoji="1" lang="ja-JP" altLang="en-US" sz="1200" dirty="0">
                          <a:solidFill>
                            <a:schemeClr val="tx1"/>
                          </a:solidFill>
                        </a:rPr>
                        <a:t>％に相当する額</a:t>
                      </a:r>
                    </a:p>
                  </a:txBody>
                  <a:tcPr>
                    <a:solidFill>
                      <a:schemeClr val="accent2">
                        <a:lumMod val="40000"/>
                        <a:lumOff val="60000"/>
                      </a:schemeClr>
                    </a:solidFill>
                  </a:tcPr>
                </a:tc>
                <a:extLst>
                  <a:ext uri="{0D108BD9-81ED-4DB2-BD59-A6C34878D82A}">
                    <a16:rowId xmlns:a16="http://schemas.microsoft.com/office/drawing/2014/main" val="10003"/>
                  </a:ext>
                </a:extLst>
              </a:tr>
              <a:tr h="508084">
                <a:tc>
                  <a:txBody>
                    <a:bodyPr/>
                    <a:lstStyle/>
                    <a:p>
                      <a:r>
                        <a:rPr kumimoji="1" lang="ja-JP" altLang="en-US" sz="1400" dirty="0"/>
                        <a:t>扶助料</a:t>
                      </a:r>
                      <a:endParaRPr kumimoji="1" lang="en-US" altLang="ja-JP" sz="1400" dirty="0"/>
                    </a:p>
                  </a:txBody>
                  <a:tcPr>
                    <a:solidFill>
                      <a:schemeClr val="accent2">
                        <a:lumMod val="40000"/>
                        <a:lumOff val="60000"/>
                      </a:schemeClr>
                    </a:solidFill>
                  </a:tcPr>
                </a:tc>
                <a:tc>
                  <a:txBody>
                    <a:bodyPr/>
                    <a:lstStyle/>
                    <a:p>
                      <a:r>
                        <a:rPr kumimoji="1" lang="ja-JP" altLang="en-US" sz="1200" dirty="0"/>
                        <a:t>－</a:t>
                      </a:r>
                    </a:p>
                  </a:txBody>
                  <a:tcPr>
                    <a:solidFill>
                      <a:schemeClr val="accent2">
                        <a:lumMod val="40000"/>
                        <a:lumOff val="60000"/>
                      </a:schemeClr>
                    </a:solidFill>
                  </a:tcPr>
                </a:tc>
                <a:tc>
                  <a:txBody>
                    <a:bodyPr/>
                    <a:lstStyle/>
                    <a:p>
                      <a:r>
                        <a:rPr kumimoji="1" lang="ja-JP" altLang="en-US" sz="1200" dirty="0">
                          <a:solidFill>
                            <a:schemeClr val="tx1"/>
                          </a:solidFill>
                        </a:rPr>
                        <a:t>欠勤１日につき健康保険標準報酬</a:t>
                      </a:r>
                      <a:r>
                        <a:rPr kumimoji="1" lang="ja-JP" altLang="en-US" sz="1200" strike="noStrike" dirty="0">
                          <a:solidFill>
                            <a:schemeClr val="tx1"/>
                          </a:solidFill>
                        </a:rPr>
                        <a:t>月額の</a:t>
                      </a:r>
                      <a:r>
                        <a:rPr kumimoji="1" lang="en-US" altLang="ja-JP" sz="1200" strike="noStrike" dirty="0">
                          <a:solidFill>
                            <a:schemeClr val="tx1"/>
                          </a:solidFill>
                        </a:rPr>
                        <a:t>×</a:t>
                      </a:r>
                      <a:r>
                        <a:rPr kumimoji="1" lang="ja-JP" altLang="en-US" sz="1200" strike="noStrike" dirty="0">
                          <a:solidFill>
                            <a:schemeClr val="tx1"/>
                          </a:solidFill>
                        </a:rPr>
                        <a:t>に相当する額</a:t>
                      </a:r>
                      <a:r>
                        <a:rPr kumimoji="1" lang="ja-JP" altLang="en-US" sz="1200" dirty="0">
                          <a:solidFill>
                            <a:schemeClr val="tx1"/>
                          </a:solidFill>
                        </a:rPr>
                        <a:t>の</a:t>
                      </a:r>
                      <a:r>
                        <a:rPr kumimoji="1" lang="en-US" altLang="ja-JP" sz="1200" dirty="0">
                          <a:solidFill>
                            <a:schemeClr val="tx1"/>
                          </a:solidFill>
                        </a:rPr>
                        <a:t>×</a:t>
                      </a:r>
                      <a:r>
                        <a:rPr kumimoji="1" lang="ja-JP" altLang="en-US" sz="1200" dirty="0">
                          <a:solidFill>
                            <a:schemeClr val="tx1"/>
                          </a:solidFill>
                        </a:rPr>
                        <a:t>に相当する金額を支給。</a:t>
                      </a:r>
                      <a:endParaRPr kumimoji="1" lang="en-US" altLang="ja-JP" sz="1200" dirty="0">
                        <a:solidFill>
                          <a:schemeClr val="tx1"/>
                        </a:solidFill>
                      </a:endParaRPr>
                    </a:p>
                    <a:p>
                      <a:r>
                        <a:rPr kumimoji="1" lang="en-US" altLang="ja-JP" sz="1200" dirty="0">
                          <a:solidFill>
                            <a:schemeClr val="tx1"/>
                          </a:solidFill>
                        </a:rPr>
                        <a:t>※</a:t>
                      </a:r>
                      <a:r>
                        <a:rPr kumimoji="1" lang="ja-JP" altLang="en-US" sz="1200" dirty="0">
                          <a:solidFill>
                            <a:schemeClr val="tx1"/>
                          </a:solidFill>
                        </a:rPr>
                        <a:t>傷病手当金の給付を受けられない期間が対象。</a:t>
                      </a:r>
                    </a:p>
                  </a:txBody>
                  <a:tcPr>
                    <a:solidFill>
                      <a:schemeClr val="accent2">
                        <a:lumMod val="40000"/>
                        <a:lumOff val="60000"/>
                      </a:schemeClr>
                    </a:solidFill>
                  </a:tcPr>
                </a:tc>
                <a:extLst>
                  <a:ext uri="{0D108BD9-81ED-4DB2-BD59-A6C34878D82A}">
                    <a16:rowId xmlns:a16="http://schemas.microsoft.com/office/drawing/2014/main" val="10004"/>
                  </a:ext>
                </a:extLst>
              </a:tr>
              <a:tr h="349405">
                <a:tc>
                  <a:txBody>
                    <a:bodyPr/>
                    <a:lstStyle/>
                    <a:p>
                      <a:r>
                        <a:rPr kumimoji="1" lang="ja-JP" altLang="en-US" sz="1400" dirty="0"/>
                        <a:t>共済会</a:t>
                      </a:r>
                      <a:endParaRPr kumimoji="1" lang="en-US" altLang="ja-JP" sz="1400" dirty="0"/>
                    </a:p>
                  </a:txBody>
                  <a:tcPr>
                    <a:solidFill>
                      <a:schemeClr val="accent2">
                        <a:lumMod val="40000"/>
                        <a:lumOff val="60000"/>
                      </a:schemeClr>
                    </a:solidFill>
                  </a:tcPr>
                </a:tc>
                <a:tc gridSpan="2">
                  <a:txBody>
                    <a:bodyPr/>
                    <a:lstStyle/>
                    <a:p>
                      <a:r>
                        <a:rPr kumimoji="1" lang="ja-JP" altLang="en-US" sz="1200" dirty="0"/>
                        <a:t>不就業（有休・積休含）が</a:t>
                      </a:r>
                      <a:r>
                        <a:rPr kumimoji="1" lang="en-US" altLang="ja-JP" sz="1200" dirty="0"/>
                        <a:t>×</a:t>
                      </a:r>
                      <a:r>
                        <a:rPr kumimoji="1" lang="ja-JP" altLang="en-US" sz="1200" dirty="0"/>
                        <a:t>日に及んだ時、</a:t>
                      </a:r>
                      <a:r>
                        <a:rPr kumimoji="1" lang="en-US" altLang="ja-JP" sz="1200" dirty="0"/>
                        <a:t>××</a:t>
                      </a:r>
                      <a:r>
                        <a:rPr kumimoji="1" lang="ja-JP" altLang="en-US" sz="1200" dirty="0"/>
                        <a:t>円支給。その後の不就労が</a:t>
                      </a:r>
                      <a:r>
                        <a:rPr kumimoji="1" lang="en-US" altLang="ja-JP" sz="1200" dirty="0"/>
                        <a:t>1</a:t>
                      </a:r>
                      <a:r>
                        <a:rPr kumimoji="1" lang="ja-JP" altLang="en-US" sz="1200" dirty="0"/>
                        <a:t>ヶ月に及ぶ毎に</a:t>
                      </a:r>
                      <a:r>
                        <a:rPr kumimoji="1" lang="en-US" altLang="ja-JP" sz="1200" dirty="0"/>
                        <a:t>××</a:t>
                      </a:r>
                      <a:r>
                        <a:rPr kumimoji="1" lang="ja-JP" altLang="en-US" sz="1200" dirty="0"/>
                        <a:t>円支給。</a:t>
                      </a:r>
                    </a:p>
                  </a:txBody>
                  <a:tcPr>
                    <a:solidFill>
                      <a:schemeClr val="accent2">
                        <a:lumMod val="40000"/>
                        <a:lumOff val="60000"/>
                      </a:schemeClr>
                    </a:solidFill>
                  </a:tcPr>
                </a:tc>
                <a:tc hMerge="1">
                  <a:txBody>
                    <a:bodyPr/>
                    <a:lstStyle/>
                    <a:p>
                      <a:endParaRPr kumimoji="1" lang="ja-JP" altLang="en-US" sz="1400" dirty="0"/>
                    </a:p>
                  </a:txBody>
                  <a:tcPr/>
                </a:tc>
                <a:extLst>
                  <a:ext uri="{0D108BD9-81ED-4DB2-BD59-A6C34878D82A}">
                    <a16:rowId xmlns:a16="http://schemas.microsoft.com/office/drawing/2014/main" val="10005"/>
                  </a:ext>
                </a:extLst>
              </a:tr>
              <a:tr h="508084">
                <a:tc>
                  <a:txBody>
                    <a:bodyPr/>
                    <a:lstStyle/>
                    <a:p>
                      <a:r>
                        <a:rPr kumimoji="1" lang="ja-JP" altLang="en-US" sz="1400" dirty="0"/>
                        <a:t>労働組合</a:t>
                      </a:r>
                      <a:endParaRPr kumimoji="1" lang="en-US" altLang="ja-JP" sz="1400" dirty="0"/>
                    </a:p>
                  </a:txBody>
                  <a:tcPr>
                    <a:solidFill>
                      <a:schemeClr val="accent2">
                        <a:lumMod val="40000"/>
                        <a:lumOff val="60000"/>
                      </a:schemeClr>
                    </a:solidFill>
                  </a:tcPr>
                </a:tc>
                <a:tc gridSpan="2">
                  <a:txBody>
                    <a:bodyPr/>
                    <a:lstStyle/>
                    <a:p>
                      <a:r>
                        <a:rPr kumimoji="1" lang="ja-JP" altLang="en-US" sz="1200" dirty="0"/>
                        <a:t>不就業（有休・積休含）が</a:t>
                      </a:r>
                      <a:r>
                        <a:rPr kumimoji="1" lang="en-US" altLang="ja-JP" sz="1200" dirty="0"/>
                        <a:t>×</a:t>
                      </a:r>
                      <a:r>
                        <a:rPr kumimoji="1" lang="ja-JP" altLang="en-US" sz="1200" dirty="0"/>
                        <a:t>日に及んだ時</a:t>
                      </a:r>
                      <a:r>
                        <a:rPr kumimoji="1" lang="en-US" altLang="ja-JP" sz="1200" dirty="0"/>
                        <a:t>××</a:t>
                      </a:r>
                      <a:r>
                        <a:rPr kumimoji="1" lang="ja-JP" altLang="en-US" sz="1200" dirty="0"/>
                        <a:t>円支給。</a:t>
                      </a:r>
                      <a:r>
                        <a:rPr kumimoji="1" lang="en-US" altLang="ja-JP" sz="1200" dirty="0"/>
                        <a:t>×</a:t>
                      </a:r>
                      <a:r>
                        <a:rPr kumimoji="1" lang="ja-JP" altLang="en-US" sz="1200" dirty="0"/>
                        <a:t>ヶ月に及んだ時</a:t>
                      </a:r>
                      <a:r>
                        <a:rPr kumimoji="1" lang="en-US" altLang="ja-JP" sz="1200" dirty="0"/>
                        <a:t>××</a:t>
                      </a:r>
                      <a:r>
                        <a:rPr kumimoji="1" lang="ja-JP" altLang="en-US" sz="1200" dirty="0"/>
                        <a:t>円、その後</a:t>
                      </a:r>
                      <a:r>
                        <a:rPr kumimoji="1" lang="en-US" altLang="ja-JP" sz="1200" dirty="0"/>
                        <a:t>×</a:t>
                      </a:r>
                      <a:r>
                        <a:rPr kumimoji="1" lang="ja-JP" altLang="en-US" sz="1200" dirty="0"/>
                        <a:t>月単位で</a:t>
                      </a:r>
                      <a:r>
                        <a:rPr kumimoji="1" lang="en-US" altLang="ja-JP" sz="1200" dirty="0"/>
                        <a:t>××</a:t>
                      </a:r>
                      <a:r>
                        <a:rPr kumimoji="1" lang="ja-JP" altLang="en-US" sz="1200" dirty="0"/>
                        <a:t>円支給。</a:t>
                      </a:r>
                    </a:p>
                  </a:txBody>
                  <a:tcPr>
                    <a:solidFill>
                      <a:schemeClr val="accent2">
                        <a:lumMod val="40000"/>
                        <a:lumOff val="60000"/>
                      </a:schemeClr>
                    </a:solidFill>
                  </a:tcPr>
                </a:tc>
                <a:tc hMerge="1">
                  <a:txBody>
                    <a:bodyPr/>
                    <a:lstStyle/>
                    <a:p>
                      <a:endParaRPr kumimoji="1" lang="ja-JP" altLang="en-US"/>
                    </a:p>
                  </a:txBody>
                  <a:tcPr/>
                </a:tc>
                <a:extLst>
                  <a:ext uri="{0D108BD9-81ED-4DB2-BD59-A6C34878D82A}">
                    <a16:rowId xmlns:a16="http://schemas.microsoft.com/office/drawing/2014/main" val="10006"/>
                  </a:ext>
                </a:extLst>
              </a:tr>
            </a:tbl>
          </a:graphicData>
        </a:graphic>
      </p:graphicFrame>
      <p:sp>
        <p:nvSpPr>
          <p:cNvPr id="14" name="テキスト ボックス 13">
            <a:extLst>
              <a:ext uri="{FF2B5EF4-FFF2-40B4-BE49-F238E27FC236}">
                <a16:creationId xmlns:a16="http://schemas.microsoft.com/office/drawing/2014/main" id="{2FE9678B-9986-4DE3-B232-432ACCA8E7D3}"/>
              </a:ext>
            </a:extLst>
          </p:cNvPr>
          <p:cNvSpPr txBox="1"/>
          <p:nvPr/>
        </p:nvSpPr>
        <p:spPr>
          <a:xfrm>
            <a:off x="10241613" y="511809"/>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14376644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403CC38B-E366-4A22-A131-16713F697B87}"/>
              </a:ext>
            </a:extLst>
          </p:cNvPr>
          <p:cNvSpPr txBox="1"/>
          <p:nvPr/>
        </p:nvSpPr>
        <p:spPr>
          <a:xfrm>
            <a:off x="133349" y="794237"/>
            <a:ext cx="3499676" cy="400110"/>
          </a:xfrm>
          <a:prstGeom prst="rect">
            <a:avLst/>
          </a:prstGeom>
          <a:noFill/>
        </p:spPr>
        <p:txBody>
          <a:bodyPr wrap="none" rtlCol="0">
            <a:spAutoFit/>
          </a:bodyPr>
          <a:lstStyle/>
          <a:p>
            <a:r>
              <a:rPr lang="ja-JP" altLang="en-US" sz="2000" spc="300" dirty="0">
                <a:latin typeface="Meiryo UI" panose="020B0604030504040204" pitchFamily="50" charset="-128"/>
                <a:ea typeface="Meiryo UI" panose="020B0604030504040204" pitchFamily="50" charset="-128"/>
              </a:rPr>
              <a:t>➂上司とのコミュニケーション</a:t>
            </a:r>
          </a:p>
        </p:txBody>
      </p:sp>
      <p:sp>
        <p:nvSpPr>
          <p:cNvPr id="11" name="テキスト ボックス 10">
            <a:extLst>
              <a:ext uri="{FF2B5EF4-FFF2-40B4-BE49-F238E27FC236}">
                <a16:creationId xmlns:a16="http://schemas.microsoft.com/office/drawing/2014/main" id="{6435CFE5-66B7-4107-954F-BCFDEAF1C42C}"/>
              </a:ext>
            </a:extLst>
          </p:cNvPr>
          <p:cNvSpPr txBox="1"/>
          <p:nvPr/>
        </p:nvSpPr>
        <p:spPr>
          <a:xfrm>
            <a:off x="331574" y="1194347"/>
            <a:ext cx="11479426" cy="1128386"/>
          </a:xfrm>
          <a:prstGeom prst="rect">
            <a:avLst/>
          </a:prstGeom>
          <a:noFill/>
        </p:spPr>
        <p:txBody>
          <a:bodyPr wrap="square" rtlCol="0">
            <a:spAutoFit/>
          </a:bodyPr>
          <a:lstStyle/>
          <a:p>
            <a:pPr>
              <a:lnSpc>
                <a:spcPct val="130000"/>
              </a:lnSpc>
            </a:pPr>
            <a:r>
              <a:rPr lang="ja-JP" altLang="en-US" dirty="0">
                <a:latin typeface="Meiryo UI" panose="020B0604030504040204" pitchFamily="50" charset="-128"/>
                <a:ea typeface="Meiryo UI" panose="020B0604030504040204" pitchFamily="50" charset="-128"/>
              </a:rPr>
              <a:t>上司には早めに報告をしましょう。報告する際は、以下の内容について主治医から聞いたことを踏まえ、自分の意見をまとめた上で、上司との面談の場を設定しましょう。病状の詳細等、自分が言いたくないことはあえて言う必要はありませんが、業務上支障の出ることが予測されることに関しては、できるだけ相談するようにしましょう。</a:t>
            </a:r>
          </a:p>
        </p:txBody>
      </p:sp>
      <p:graphicFrame>
        <p:nvGraphicFramePr>
          <p:cNvPr id="14" name="表 36">
            <a:extLst>
              <a:ext uri="{FF2B5EF4-FFF2-40B4-BE49-F238E27FC236}">
                <a16:creationId xmlns:a16="http://schemas.microsoft.com/office/drawing/2014/main" id="{187F762B-09C4-4CA2-A0EB-F11F18BA3E7F}"/>
              </a:ext>
            </a:extLst>
          </p:cNvPr>
          <p:cNvGraphicFramePr>
            <a:graphicFrameLocks noGrp="1"/>
          </p:cNvGraphicFramePr>
          <p:nvPr>
            <p:extLst>
              <p:ext uri="{D42A27DB-BD31-4B8C-83A1-F6EECF244321}">
                <p14:modId xmlns:p14="http://schemas.microsoft.com/office/powerpoint/2010/main" val="2984493438"/>
              </p:ext>
            </p:extLst>
          </p:nvPr>
        </p:nvGraphicFramePr>
        <p:xfrm>
          <a:off x="590550" y="2322733"/>
          <a:ext cx="11010900" cy="4230810"/>
        </p:xfrm>
        <a:graphic>
          <a:graphicData uri="http://schemas.openxmlformats.org/drawingml/2006/table">
            <a:tbl>
              <a:tblPr bandRow="1">
                <a:tableStyleId>{F2DE63D5-997A-4646-A377-4702673A728D}</a:tableStyleId>
              </a:tblPr>
              <a:tblGrid>
                <a:gridCol w="4406453">
                  <a:extLst>
                    <a:ext uri="{9D8B030D-6E8A-4147-A177-3AD203B41FA5}">
                      <a16:colId xmlns:a16="http://schemas.microsoft.com/office/drawing/2014/main" val="3358181930"/>
                    </a:ext>
                  </a:extLst>
                </a:gridCol>
                <a:gridCol w="6604447">
                  <a:extLst>
                    <a:ext uri="{9D8B030D-6E8A-4147-A177-3AD203B41FA5}">
                      <a16:colId xmlns:a16="http://schemas.microsoft.com/office/drawing/2014/main" val="20001"/>
                    </a:ext>
                  </a:extLst>
                </a:gridCol>
              </a:tblGrid>
              <a:tr h="536001">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休みの見通し</a:t>
                      </a:r>
                      <a:endParaRPr kumimoji="1" lang="en-US" altLang="ja-JP" sz="1200" b="0" dirty="0">
                        <a:solidFill>
                          <a:schemeClr val="tx1"/>
                        </a:solidFill>
                        <a:latin typeface="Meiryo UI" panose="020B0604030504040204" pitchFamily="50" charset="-128"/>
                        <a:ea typeface="Meiryo UI" panose="020B0604030504040204" pitchFamily="50" charset="-128"/>
                      </a:endParaRPr>
                    </a:p>
                    <a:p>
                      <a:r>
                        <a:rPr kumimoji="1" lang="en-US" altLang="ja-JP" sz="1200" b="0" dirty="0">
                          <a:solidFill>
                            <a:schemeClr val="tx1"/>
                          </a:solidFill>
                          <a:latin typeface="Meiryo UI" panose="020B0604030504040204" pitchFamily="50" charset="-128"/>
                          <a:ea typeface="Meiryo UI" panose="020B0604030504040204" pitchFamily="50" charset="-128"/>
                        </a:rPr>
                        <a:t>(</a:t>
                      </a:r>
                      <a:r>
                        <a:rPr kumimoji="1" lang="ja-JP" altLang="en-US" sz="1200" b="0" dirty="0">
                          <a:solidFill>
                            <a:schemeClr val="tx1"/>
                          </a:solidFill>
                          <a:latin typeface="Meiryo UI" panose="020B0604030504040204" pitchFamily="50" charset="-128"/>
                          <a:ea typeface="Meiryo UI" panose="020B0604030504040204" pitchFamily="50" charset="-128"/>
                        </a:rPr>
                        <a:t>いつ頃から休み、どの程度休む必要があるか</a:t>
                      </a:r>
                      <a:r>
                        <a:rPr kumimoji="1" lang="en-US" altLang="ja-JP" sz="1200" b="0" dirty="0">
                          <a:solidFill>
                            <a:schemeClr val="tx1"/>
                          </a:solidFill>
                          <a:latin typeface="Meiryo UI" panose="020B0604030504040204" pitchFamily="50" charset="-128"/>
                          <a:ea typeface="Meiryo UI" panose="020B0604030504040204" pitchFamily="50" charset="-128"/>
                        </a:rPr>
                        <a:t>)</a:t>
                      </a:r>
                    </a:p>
                  </a:txBody>
                  <a:tcPr marL="180000" anchor="ctr">
                    <a:lnL w="9525" cap="flat" cmpd="sng" algn="ctr">
                      <a:solidFill>
                        <a:srgbClr val="F5830A"/>
                      </a:solidFill>
                      <a:prstDash val="solid"/>
                      <a:round/>
                      <a:headEnd type="none" w="med" len="med"/>
                      <a:tailEnd type="none" w="med" len="med"/>
                    </a:lnL>
                    <a:lnR w="9525" cap="flat" cmpd="sng" algn="ctr">
                      <a:solidFill>
                        <a:srgbClr val="F5830A"/>
                      </a:solidFill>
                      <a:prstDash val="solid"/>
                      <a:round/>
                      <a:headEnd type="none" w="med" len="med"/>
                      <a:tailEnd type="none" w="med" len="med"/>
                    </a:lnR>
                    <a:lnT w="9525" cap="flat" cmpd="sng" algn="ctr">
                      <a:solidFill>
                        <a:srgbClr val="F5830A"/>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AC184">
                        <a:alpha val="80000"/>
                      </a:srgbClr>
                    </a:solidFill>
                  </a:tcPr>
                </a:tc>
                <a:tc>
                  <a:txBody>
                    <a:bodyPr/>
                    <a:lstStyle/>
                    <a:p>
                      <a:endParaRPr kumimoji="1" lang="ja-JP" altLang="en-US" dirty="0"/>
                    </a:p>
                  </a:txBody>
                  <a:tcPr marL="180000" anchor="ctr">
                    <a:lnL w="9525" cap="flat" cmpd="sng" algn="ctr">
                      <a:solidFill>
                        <a:srgbClr val="F5830A"/>
                      </a:solidFill>
                      <a:prstDash val="solid"/>
                      <a:round/>
                      <a:headEnd type="none" w="med" len="med"/>
                      <a:tailEnd type="none" w="med" len="med"/>
                    </a:lnL>
                    <a:lnR w="9525" cap="flat" cmpd="sng" algn="ctr">
                      <a:solidFill>
                        <a:srgbClr val="F5830A"/>
                      </a:solidFill>
                      <a:prstDash val="solid"/>
                      <a:round/>
                      <a:headEnd type="none" w="med" len="med"/>
                      <a:tailEnd type="none" w="med" len="med"/>
                    </a:lnR>
                    <a:lnT w="9525" cap="flat" cmpd="sng" algn="ctr">
                      <a:solidFill>
                        <a:srgbClr val="F5830A"/>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230513550"/>
                  </a:ext>
                </a:extLst>
              </a:tr>
              <a:tr h="353041">
                <a:tc gridSpan="2">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メモ：</a:t>
                      </a:r>
                    </a:p>
                  </a:txBody>
                  <a:tcPr marL="180000" anchor="ctr">
                    <a:lnL w="9525" cap="flat" cmpd="sng" algn="ctr">
                      <a:solidFill>
                        <a:srgbClr val="F5830A"/>
                      </a:solidFill>
                      <a:prstDash val="solid"/>
                      <a:round/>
                      <a:headEnd type="none" w="med" len="med"/>
                      <a:tailEnd type="none" w="med" len="med"/>
                    </a:lnL>
                    <a:lnR w="9525" cap="flat" cmpd="sng" algn="ctr">
                      <a:solidFill>
                        <a:srgbClr val="F5830A"/>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FAC184"/>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445296102"/>
                  </a:ext>
                </a:extLst>
              </a:tr>
              <a:tr h="428801">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職場復帰する時期</a:t>
                      </a:r>
                    </a:p>
                  </a:txBody>
                  <a:tcPr marL="180000" anchor="ctr">
                    <a:lnL w="9525" cap="flat" cmpd="sng" algn="ctr">
                      <a:solidFill>
                        <a:srgbClr val="F5830A"/>
                      </a:solidFill>
                      <a:prstDash val="solid"/>
                      <a:round/>
                      <a:headEnd type="none" w="med" len="med"/>
                      <a:tailEnd type="none" w="med" len="med"/>
                    </a:lnL>
                    <a:lnR w="9525" cap="flat" cmpd="sng" algn="ctr">
                      <a:solidFill>
                        <a:srgbClr val="F5830A"/>
                      </a:solidFill>
                      <a:prstDash val="solid"/>
                      <a:round/>
                      <a:headEnd type="none" w="med" len="med"/>
                      <a:tailEnd type="none" w="med" len="med"/>
                    </a:lnR>
                    <a:lnT w="12700" cap="flat" cmpd="sng" algn="ctr">
                      <a:solidFill>
                        <a:srgbClr val="FAC184"/>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AC184">
                        <a:alpha val="80000"/>
                      </a:srgbClr>
                    </a:solidFill>
                  </a:tcPr>
                </a:tc>
                <a:tc>
                  <a:txBody>
                    <a:bodyPr/>
                    <a:lstStyle/>
                    <a:p>
                      <a:endParaRPr kumimoji="1" lang="ja-JP" altLang="en-US" dirty="0"/>
                    </a:p>
                  </a:txBody>
                  <a:tcPr marL="180000" anchor="ctr">
                    <a:lnL w="9525" cap="flat" cmpd="sng" algn="ctr">
                      <a:solidFill>
                        <a:srgbClr val="F5830A"/>
                      </a:solidFill>
                      <a:prstDash val="solid"/>
                      <a:round/>
                      <a:headEnd type="none" w="med" len="med"/>
                      <a:tailEnd type="none" w="med" len="med"/>
                    </a:lnL>
                    <a:lnR w="9525" cap="flat" cmpd="sng" algn="ctr">
                      <a:solidFill>
                        <a:srgbClr val="F5830A"/>
                      </a:solidFill>
                      <a:prstDash val="solid"/>
                      <a:round/>
                      <a:headEnd type="none" w="med" len="med"/>
                      <a:tailEnd type="none" w="med" len="med"/>
                    </a:lnR>
                    <a:lnT w="12700" cap="flat" cmpd="sng" algn="ctr">
                      <a:solidFill>
                        <a:srgbClr val="FAC184"/>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429489346"/>
                  </a:ext>
                </a:extLst>
              </a:tr>
              <a:tr h="353041">
                <a:tc gridSpan="2">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メモ：</a:t>
                      </a:r>
                    </a:p>
                  </a:txBody>
                  <a:tcPr marL="180000" anchor="ctr">
                    <a:lnL w="9525" cap="flat" cmpd="sng" algn="ctr">
                      <a:solidFill>
                        <a:srgbClr val="F5830A"/>
                      </a:solidFill>
                      <a:prstDash val="solid"/>
                      <a:round/>
                      <a:headEnd type="none" w="med" len="med"/>
                      <a:tailEnd type="none" w="med" len="med"/>
                    </a:lnL>
                    <a:lnR w="9525" cap="flat" cmpd="sng" algn="ctr">
                      <a:solidFill>
                        <a:srgbClr val="F5830A"/>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FAC184"/>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499869105"/>
                  </a:ext>
                </a:extLst>
              </a:tr>
              <a:tr h="536001">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治療の影響</a:t>
                      </a:r>
                      <a:endParaRPr kumimoji="1" lang="en-US" altLang="ja-JP" sz="1200" b="0" dirty="0">
                        <a:solidFill>
                          <a:schemeClr val="tx1"/>
                        </a:solidFill>
                        <a:latin typeface="Meiryo UI" panose="020B0604030504040204" pitchFamily="50" charset="-128"/>
                        <a:ea typeface="Meiryo UI" panose="020B0604030504040204" pitchFamily="50" charset="-128"/>
                      </a:endParaRPr>
                    </a:p>
                    <a:p>
                      <a:r>
                        <a:rPr kumimoji="1" lang="en-US" altLang="ja-JP" sz="1200" b="0" dirty="0">
                          <a:solidFill>
                            <a:schemeClr val="tx1"/>
                          </a:solidFill>
                          <a:latin typeface="Meiryo UI" panose="020B0604030504040204" pitchFamily="50" charset="-128"/>
                          <a:ea typeface="Meiryo UI" panose="020B0604030504040204" pitchFamily="50" charset="-128"/>
                        </a:rPr>
                        <a:t>(</a:t>
                      </a:r>
                      <a:r>
                        <a:rPr kumimoji="1" lang="ja-JP" altLang="en-US" sz="1200" b="0" dirty="0">
                          <a:solidFill>
                            <a:schemeClr val="tx1"/>
                          </a:solidFill>
                          <a:latin typeface="Meiryo UI" panose="020B0604030504040204" pitchFamily="50" charset="-128"/>
                          <a:ea typeface="Meiryo UI" panose="020B0604030504040204" pitchFamily="50" charset="-128"/>
                        </a:rPr>
                        <a:t>体調の変化や職場復帰後に起こる可能性のある変化について</a:t>
                      </a:r>
                      <a:r>
                        <a:rPr kumimoji="1" lang="en-US" altLang="ja-JP" sz="1200" b="0" dirty="0">
                          <a:solidFill>
                            <a:schemeClr val="tx1"/>
                          </a:solidFill>
                          <a:latin typeface="Meiryo UI" panose="020B0604030504040204" pitchFamily="50" charset="-128"/>
                          <a:ea typeface="Meiryo UI" panose="020B0604030504040204" pitchFamily="50" charset="-128"/>
                        </a:rPr>
                        <a:t>)</a:t>
                      </a:r>
                    </a:p>
                  </a:txBody>
                  <a:tcPr marL="180000" anchor="ctr">
                    <a:lnL w="9525" cap="flat" cmpd="sng" algn="ctr">
                      <a:solidFill>
                        <a:srgbClr val="F5830A"/>
                      </a:solidFill>
                      <a:prstDash val="solid"/>
                      <a:round/>
                      <a:headEnd type="none" w="med" len="med"/>
                      <a:tailEnd type="none" w="med" len="med"/>
                    </a:lnL>
                    <a:lnR w="9525" cap="flat" cmpd="sng" algn="ctr">
                      <a:solidFill>
                        <a:srgbClr val="F5830A"/>
                      </a:solidFill>
                      <a:prstDash val="solid"/>
                      <a:round/>
                      <a:headEnd type="none" w="med" len="med"/>
                      <a:tailEnd type="none" w="med" len="med"/>
                    </a:lnR>
                    <a:lnT w="12700" cap="flat" cmpd="sng" algn="ctr">
                      <a:solidFill>
                        <a:srgbClr val="FAC184"/>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AC184">
                        <a:alpha val="80000"/>
                      </a:srgbClr>
                    </a:solidFill>
                  </a:tcPr>
                </a:tc>
                <a:tc>
                  <a:txBody>
                    <a:bodyPr/>
                    <a:lstStyle/>
                    <a:p>
                      <a:endParaRPr kumimoji="1" lang="ja-JP" altLang="en-US" dirty="0"/>
                    </a:p>
                  </a:txBody>
                  <a:tcPr marL="180000" anchor="ctr">
                    <a:lnL w="9525" cap="flat" cmpd="sng" algn="ctr">
                      <a:solidFill>
                        <a:srgbClr val="F5830A"/>
                      </a:solidFill>
                      <a:prstDash val="solid"/>
                      <a:round/>
                      <a:headEnd type="none" w="med" len="med"/>
                      <a:tailEnd type="none" w="med" len="med"/>
                    </a:lnL>
                    <a:lnR w="9525" cap="flat" cmpd="sng" algn="ctr">
                      <a:solidFill>
                        <a:srgbClr val="F5830A"/>
                      </a:solidFill>
                      <a:prstDash val="solid"/>
                      <a:round/>
                      <a:headEnd type="none" w="med" len="med"/>
                      <a:tailEnd type="none" w="med" len="med"/>
                    </a:lnR>
                    <a:lnT w="12700" cap="flat" cmpd="sng" algn="ctr">
                      <a:solidFill>
                        <a:srgbClr val="FAC184"/>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876084016"/>
                  </a:ext>
                </a:extLst>
              </a:tr>
              <a:tr h="353041">
                <a:tc gridSpan="2">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メモ：</a:t>
                      </a:r>
                    </a:p>
                  </a:txBody>
                  <a:tcPr marL="180000" anchor="ctr">
                    <a:lnL w="9525" cap="flat" cmpd="sng" algn="ctr">
                      <a:solidFill>
                        <a:srgbClr val="F5830A"/>
                      </a:solidFill>
                      <a:prstDash val="solid"/>
                      <a:round/>
                      <a:headEnd type="none" w="med" len="med"/>
                      <a:tailEnd type="none" w="med" len="med"/>
                    </a:lnL>
                    <a:lnR w="9525" cap="flat" cmpd="sng" algn="ctr">
                      <a:solidFill>
                        <a:srgbClr val="F5830A"/>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FAC184"/>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553277161"/>
                  </a:ext>
                </a:extLst>
              </a:tr>
              <a:tr h="536001">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休み中の連絡について</a:t>
                      </a:r>
                      <a:endParaRPr kumimoji="1" lang="en-US" altLang="ja-JP" sz="1200" b="0" dirty="0">
                        <a:solidFill>
                          <a:schemeClr val="tx1"/>
                        </a:solidFill>
                        <a:latin typeface="Meiryo UI" panose="020B0604030504040204" pitchFamily="50" charset="-128"/>
                        <a:ea typeface="Meiryo UI" panose="020B0604030504040204" pitchFamily="50" charset="-128"/>
                      </a:endParaRPr>
                    </a:p>
                    <a:p>
                      <a:r>
                        <a:rPr kumimoji="1" lang="en-US" altLang="ja-JP" sz="1200" b="0" dirty="0">
                          <a:solidFill>
                            <a:schemeClr val="tx1"/>
                          </a:solidFill>
                          <a:latin typeface="Meiryo UI" panose="020B0604030504040204" pitchFamily="50" charset="-128"/>
                          <a:ea typeface="Meiryo UI" panose="020B0604030504040204" pitchFamily="50" charset="-128"/>
                        </a:rPr>
                        <a:t>(</a:t>
                      </a:r>
                      <a:r>
                        <a:rPr kumimoji="1" lang="ja-JP" altLang="en-US" sz="1200" b="0" dirty="0">
                          <a:solidFill>
                            <a:schemeClr val="tx1"/>
                          </a:solidFill>
                          <a:latin typeface="Meiryo UI" panose="020B0604030504040204" pitchFamily="50" charset="-128"/>
                          <a:ea typeface="Meiryo UI" panose="020B0604030504040204" pitchFamily="50" charset="-128"/>
                        </a:rPr>
                        <a:t>タイミング、方法、連絡先、対応できない時の緊急連絡先</a:t>
                      </a:r>
                      <a:r>
                        <a:rPr kumimoji="1" lang="en-US" altLang="ja-JP" sz="1200" b="0" dirty="0">
                          <a:solidFill>
                            <a:schemeClr val="tx1"/>
                          </a:solidFill>
                          <a:latin typeface="Meiryo UI" panose="020B0604030504040204" pitchFamily="50" charset="-128"/>
                          <a:ea typeface="Meiryo UI" panose="020B0604030504040204" pitchFamily="50" charset="-128"/>
                        </a:rPr>
                        <a:t>)</a:t>
                      </a:r>
                    </a:p>
                  </a:txBody>
                  <a:tcPr marL="180000" anchor="ctr">
                    <a:lnL w="9525" cap="flat" cmpd="sng" algn="ctr">
                      <a:solidFill>
                        <a:srgbClr val="F5830A"/>
                      </a:solidFill>
                      <a:prstDash val="solid"/>
                      <a:round/>
                      <a:headEnd type="none" w="med" len="med"/>
                      <a:tailEnd type="none" w="med" len="med"/>
                    </a:lnL>
                    <a:lnR w="9525" cap="flat" cmpd="sng" algn="ctr">
                      <a:solidFill>
                        <a:srgbClr val="F5830A"/>
                      </a:solidFill>
                      <a:prstDash val="solid"/>
                      <a:round/>
                      <a:headEnd type="none" w="med" len="med"/>
                      <a:tailEnd type="none" w="med" len="med"/>
                    </a:lnR>
                    <a:lnT w="12700" cap="flat" cmpd="sng" algn="ctr">
                      <a:solidFill>
                        <a:srgbClr val="FAC184"/>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AC184">
                        <a:alpha val="80000"/>
                      </a:srgbClr>
                    </a:solidFill>
                  </a:tcPr>
                </a:tc>
                <a:tc>
                  <a:txBody>
                    <a:bodyPr/>
                    <a:lstStyle/>
                    <a:p>
                      <a:endParaRPr kumimoji="1" lang="ja-JP" altLang="en-US" dirty="0"/>
                    </a:p>
                  </a:txBody>
                  <a:tcPr marL="180000" anchor="ctr">
                    <a:lnL w="9525" cap="flat" cmpd="sng" algn="ctr">
                      <a:solidFill>
                        <a:srgbClr val="F5830A"/>
                      </a:solidFill>
                      <a:prstDash val="solid"/>
                      <a:round/>
                      <a:headEnd type="none" w="med" len="med"/>
                      <a:tailEnd type="none" w="med" len="med"/>
                    </a:lnL>
                    <a:lnR w="9525" cap="flat" cmpd="sng" algn="ctr">
                      <a:solidFill>
                        <a:srgbClr val="F5830A"/>
                      </a:solidFill>
                      <a:prstDash val="solid"/>
                      <a:round/>
                      <a:headEnd type="none" w="med" len="med"/>
                      <a:tailEnd type="none" w="med" len="med"/>
                    </a:lnR>
                    <a:lnT w="12700" cap="flat" cmpd="sng" algn="ctr">
                      <a:solidFill>
                        <a:srgbClr val="FAC184"/>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511210309"/>
                  </a:ext>
                </a:extLst>
              </a:tr>
              <a:tr h="353041">
                <a:tc gridSpan="2">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メモ：</a:t>
                      </a:r>
                    </a:p>
                  </a:txBody>
                  <a:tcPr marL="180000" anchor="ctr">
                    <a:lnL w="9525" cap="flat" cmpd="sng" algn="ctr">
                      <a:solidFill>
                        <a:srgbClr val="F5830A"/>
                      </a:solidFill>
                      <a:prstDash val="solid"/>
                      <a:round/>
                      <a:headEnd type="none" w="med" len="med"/>
                      <a:tailEnd type="none" w="med" len="med"/>
                    </a:lnL>
                    <a:lnR w="9525" cap="flat" cmpd="sng" algn="ctr">
                      <a:solidFill>
                        <a:srgbClr val="F5830A"/>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FAC184"/>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513582284"/>
                  </a:ext>
                </a:extLst>
              </a:tr>
              <a:tr h="428801">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周囲への周知について</a:t>
                      </a:r>
                      <a:r>
                        <a:rPr kumimoji="1" lang="en-US" altLang="ja-JP" sz="1200" b="0" dirty="0">
                          <a:solidFill>
                            <a:schemeClr val="tx1"/>
                          </a:solidFill>
                          <a:latin typeface="Meiryo UI" panose="020B0604030504040204" pitchFamily="50" charset="-128"/>
                          <a:ea typeface="Meiryo UI" panose="020B0604030504040204" pitchFamily="50" charset="-128"/>
                        </a:rPr>
                        <a:t>(</a:t>
                      </a:r>
                      <a:r>
                        <a:rPr kumimoji="1" lang="ja-JP" altLang="en-US" sz="1200" b="0" dirty="0">
                          <a:solidFill>
                            <a:schemeClr val="tx1"/>
                          </a:solidFill>
                          <a:latin typeface="Meiryo UI" panose="020B0604030504040204" pitchFamily="50" charset="-128"/>
                          <a:ea typeface="Meiryo UI" panose="020B0604030504040204" pitchFamily="50" charset="-128"/>
                        </a:rPr>
                        <a:t>時期、範囲、内容</a:t>
                      </a:r>
                      <a:r>
                        <a:rPr kumimoji="1" lang="en-US" altLang="ja-JP" sz="1200" b="0" dirty="0">
                          <a:solidFill>
                            <a:schemeClr val="tx1"/>
                          </a:solidFill>
                          <a:latin typeface="Meiryo UI" panose="020B0604030504040204" pitchFamily="50" charset="-128"/>
                          <a:ea typeface="Meiryo UI" panose="020B0604030504040204" pitchFamily="50" charset="-128"/>
                        </a:rPr>
                        <a:t>)</a:t>
                      </a:r>
                    </a:p>
                  </a:txBody>
                  <a:tcPr marL="180000" anchor="ctr">
                    <a:lnL w="9525" cap="flat" cmpd="sng" algn="ctr">
                      <a:solidFill>
                        <a:srgbClr val="F5830A"/>
                      </a:solidFill>
                      <a:prstDash val="solid"/>
                      <a:round/>
                      <a:headEnd type="none" w="med" len="med"/>
                      <a:tailEnd type="none" w="med" len="med"/>
                    </a:lnL>
                    <a:lnR w="9525" cap="flat" cmpd="sng" algn="ctr">
                      <a:solidFill>
                        <a:srgbClr val="F5830A"/>
                      </a:solidFill>
                      <a:prstDash val="solid"/>
                      <a:round/>
                      <a:headEnd type="none" w="med" len="med"/>
                      <a:tailEnd type="none" w="med" len="med"/>
                    </a:lnR>
                    <a:lnT w="12700" cap="flat" cmpd="sng" algn="ctr">
                      <a:solidFill>
                        <a:srgbClr val="FAC184"/>
                      </a:solidFill>
                      <a:prstDash val="solid"/>
                      <a:round/>
                      <a:headEnd type="none" w="med" len="med"/>
                      <a:tailEnd type="none" w="med" len="med"/>
                    </a:lnT>
                    <a:lnB w="9525" cap="flat" cmpd="sng" algn="ctr">
                      <a:noFill/>
                      <a:prstDash val="solid"/>
                      <a:round/>
                      <a:headEnd type="none" w="med" len="med"/>
                      <a:tailEnd type="none" w="med" len="med"/>
                    </a:lnB>
                    <a:solidFill>
                      <a:srgbClr val="FAC184">
                        <a:alpha val="80000"/>
                      </a:srgbClr>
                    </a:solidFill>
                  </a:tcPr>
                </a:tc>
                <a:tc>
                  <a:txBody>
                    <a:bodyPr/>
                    <a:lstStyle/>
                    <a:p>
                      <a:endParaRPr kumimoji="1" lang="ja-JP" altLang="en-US" dirty="0"/>
                    </a:p>
                  </a:txBody>
                  <a:tcPr marL="180000" anchor="ctr">
                    <a:lnL w="9525" cap="flat" cmpd="sng" algn="ctr">
                      <a:solidFill>
                        <a:srgbClr val="F5830A"/>
                      </a:solidFill>
                      <a:prstDash val="solid"/>
                      <a:round/>
                      <a:headEnd type="none" w="med" len="med"/>
                      <a:tailEnd type="none" w="med" len="med"/>
                    </a:lnL>
                    <a:lnR w="9525" cap="flat" cmpd="sng" algn="ctr">
                      <a:solidFill>
                        <a:srgbClr val="F5830A"/>
                      </a:solidFill>
                      <a:prstDash val="solid"/>
                      <a:round/>
                      <a:headEnd type="none" w="med" len="med"/>
                      <a:tailEnd type="none" w="med" len="med"/>
                    </a:lnR>
                    <a:lnT w="12700" cap="flat" cmpd="sng" algn="ctr">
                      <a:solidFill>
                        <a:srgbClr val="FAC184"/>
                      </a:solidFill>
                      <a:prstDash val="solid"/>
                      <a:round/>
                      <a:headEnd type="none" w="med" len="med"/>
                      <a:tailEnd type="none" w="med" len="med"/>
                    </a:lnT>
                    <a:lnB w="9525" cap="flat" cmpd="sng" algn="ctr">
                      <a:noFill/>
                      <a:prstDash val="solid"/>
                      <a:round/>
                      <a:headEnd type="none" w="med" len="med"/>
                      <a:tailEnd type="none" w="med" len="med"/>
                    </a:lnB>
                    <a:noFill/>
                  </a:tcPr>
                </a:tc>
                <a:extLst>
                  <a:ext uri="{0D108BD9-81ED-4DB2-BD59-A6C34878D82A}">
                    <a16:rowId xmlns:a16="http://schemas.microsoft.com/office/drawing/2014/main" val="1665247206"/>
                  </a:ext>
                </a:extLst>
              </a:tr>
              <a:tr h="353041">
                <a:tc gridSpan="2">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メモ：</a:t>
                      </a:r>
                    </a:p>
                  </a:txBody>
                  <a:tcPr marL="180000" anchor="ctr">
                    <a:lnL w="9525" cap="flat" cmpd="sng" algn="ctr">
                      <a:solidFill>
                        <a:srgbClr val="F5830A"/>
                      </a:solidFill>
                      <a:prstDash val="solid"/>
                      <a:round/>
                      <a:headEnd type="none" w="med" len="med"/>
                      <a:tailEnd type="none" w="med" len="med"/>
                    </a:lnL>
                    <a:lnR w="9525" cap="flat" cmpd="sng" algn="ctr">
                      <a:solidFill>
                        <a:srgbClr val="F5830A"/>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rgbClr val="F5830A"/>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2509544863"/>
                  </a:ext>
                </a:extLst>
              </a:tr>
            </a:tbl>
          </a:graphicData>
        </a:graphic>
      </p:graphicFrame>
      <p:sp>
        <p:nvSpPr>
          <p:cNvPr id="17" name="正方形/長方形 16"/>
          <p:cNvSpPr/>
          <p:nvPr/>
        </p:nvSpPr>
        <p:spPr>
          <a:xfrm>
            <a:off x="10001251" y="184821"/>
            <a:ext cx="2057400" cy="819150"/>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sz="2400" b="1" dirty="0"/>
              <a:t>ご本人向け</a:t>
            </a:r>
          </a:p>
        </p:txBody>
      </p:sp>
      <p:sp>
        <p:nvSpPr>
          <p:cNvPr id="19" name="タイトル 1"/>
          <p:cNvSpPr txBox="1">
            <a:spLocks/>
          </p:cNvSpPr>
          <p:nvPr/>
        </p:nvSpPr>
        <p:spPr>
          <a:xfrm>
            <a:off x="133349" y="54004"/>
            <a:ext cx="10515600" cy="1025793"/>
          </a:xfrm>
          <a:prstGeom prst="rect">
            <a:avLst/>
          </a:prstGeom>
        </p:spPr>
        <p:txBody>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dirty="0"/>
              <a:t>５．会社を休むことになったら？</a:t>
            </a:r>
          </a:p>
        </p:txBody>
      </p:sp>
      <p:sp>
        <p:nvSpPr>
          <p:cNvPr id="8" name="テキスト ボックス 7">
            <a:extLst>
              <a:ext uri="{FF2B5EF4-FFF2-40B4-BE49-F238E27FC236}">
                <a16:creationId xmlns:a16="http://schemas.microsoft.com/office/drawing/2014/main" id="{2FE9678B-9986-4DE3-B232-432ACCA8E7D3}"/>
              </a:ext>
            </a:extLst>
          </p:cNvPr>
          <p:cNvSpPr txBox="1"/>
          <p:nvPr/>
        </p:nvSpPr>
        <p:spPr>
          <a:xfrm>
            <a:off x="10181977" y="642139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16129152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FE82257-7775-43D3-910F-92277ABE66C6}"/>
              </a:ext>
            </a:extLst>
          </p:cNvPr>
          <p:cNvSpPr/>
          <p:nvPr/>
        </p:nvSpPr>
        <p:spPr>
          <a:xfrm>
            <a:off x="8352802" y="5914562"/>
            <a:ext cx="3571071" cy="658012"/>
          </a:xfrm>
          <a:prstGeom prst="rect">
            <a:avLst/>
          </a:prstGeom>
          <a:noFill/>
          <a:ln w="285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 name="テキスト ボックス 4">
            <a:extLst>
              <a:ext uri="{FF2B5EF4-FFF2-40B4-BE49-F238E27FC236}">
                <a16:creationId xmlns:a16="http://schemas.microsoft.com/office/drawing/2014/main" id="{C04C9225-FC7F-4671-9474-9F1AA8218C39}"/>
              </a:ext>
            </a:extLst>
          </p:cNvPr>
          <p:cNvSpPr txBox="1"/>
          <p:nvPr/>
        </p:nvSpPr>
        <p:spPr>
          <a:xfrm>
            <a:off x="8462817" y="5951177"/>
            <a:ext cx="1077799" cy="346249"/>
          </a:xfrm>
          <a:prstGeom prst="rect">
            <a:avLst/>
          </a:prstGeom>
          <a:noFill/>
        </p:spPr>
        <p:txBody>
          <a:bodyPr wrap="square" rtlCol="0">
            <a:spAutoFit/>
          </a:bodyPr>
          <a:lstStyle/>
          <a:p>
            <a:pPr>
              <a:lnSpc>
                <a:spcPct val="150000"/>
              </a:lnSpc>
            </a:pPr>
            <a:r>
              <a:rPr lang="ja-JP" altLang="en-US" sz="1100" dirty="0">
                <a:latin typeface="Meiryo UI" panose="020B0604030504040204" pitchFamily="50" charset="-128"/>
                <a:ea typeface="Meiryo UI" panose="020B0604030504040204" pitchFamily="50" charset="-128"/>
              </a:rPr>
              <a:t>欠勤可能期間</a:t>
            </a:r>
          </a:p>
        </p:txBody>
      </p:sp>
      <p:sp>
        <p:nvSpPr>
          <p:cNvPr id="6" name="テキスト ボックス 5">
            <a:extLst>
              <a:ext uri="{FF2B5EF4-FFF2-40B4-BE49-F238E27FC236}">
                <a16:creationId xmlns:a16="http://schemas.microsoft.com/office/drawing/2014/main" id="{FBE98E7A-CC31-4226-89CC-34A80FD4B316}"/>
              </a:ext>
            </a:extLst>
          </p:cNvPr>
          <p:cNvSpPr txBox="1"/>
          <p:nvPr/>
        </p:nvSpPr>
        <p:spPr>
          <a:xfrm>
            <a:off x="9486326" y="6207308"/>
            <a:ext cx="535576" cy="346249"/>
          </a:xfrm>
          <a:prstGeom prst="rect">
            <a:avLst/>
          </a:prstGeom>
          <a:noFill/>
        </p:spPr>
        <p:txBody>
          <a:bodyPr wrap="square" rtlCol="0">
            <a:spAutoFit/>
          </a:bodyPr>
          <a:lstStyle/>
          <a:p>
            <a:pPr algn="ctr">
              <a:lnSpc>
                <a:spcPct val="150000"/>
              </a:lnSpc>
            </a:pPr>
            <a:r>
              <a:rPr lang="ja-JP" altLang="en-US" sz="1100" dirty="0">
                <a:latin typeface="Meiryo UI" panose="020B0604030504040204" pitchFamily="50" charset="-128"/>
                <a:ea typeface="Meiryo UI" panose="020B0604030504040204" pitchFamily="50" charset="-128"/>
              </a:rPr>
              <a:t>年</a:t>
            </a:r>
          </a:p>
        </p:txBody>
      </p:sp>
      <p:sp>
        <p:nvSpPr>
          <p:cNvPr id="7" name="テキスト ボックス 6">
            <a:extLst>
              <a:ext uri="{FF2B5EF4-FFF2-40B4-BE49-F238E27FC236}">
                <a16:creationId xmlns:a16="http://schemas.microsoft.com/office/drawing/2014/main" id="{79008FCE-9272-46B1-9F5D-5D143BA5A614}"/>
              </a:ext>
            </a:extLst>
          </p:cNvPr>
          <p:cNvSpPr txBox="1"/>
          <p:nvPr/>
        </p:nvSpPr>
        <p:spPr>
          <a:xfrm>
            <a:off x="10443790" y="6207309"/>
            <a:ext cx="535576" cy="346249"/>
          </a:xfrm>
          <a:prstGeom prst="rect">
            <a:avLst/>
          </a:prstGeom>
          <a:noFill/>
        </p:spPr>
        <p:txBody>
          <a:bodyPr wrap="square" rtlCol="0">
            <a:spAutoFit/>
          </a:bodyPr>
          <a:lstStyle/>
          <a:p>
            <a:pPr algn="ctr">
              <a:lnSpc>
                <a:spcPct val="150000"/>
              </a:lnSpc>
            </a:pPr>
            <a:r>
              <a:rPr lang="ja-JP" altLang="en-US" sz="1100" dirty="0">
                <a:latin typeface="Meiryo UI" panose="020B0604030504040204" pitchFamily="50" charset="-128"/>
                <a:ea typeface="Meiryo UI" panose="020B0604030504040204" pitchFamily="50" charset="-128"/>
              </a:rPr>
              <a:t>月</a:t>
            </a:r>
          </a:p>
        </p:txBody>
      </p:sp>
      <p:sp>
        <p:nvSpPr>
          <p:cNvPr id="8" name="テキスト ボックス 7">
            <a:extLst>
              <a:ext uri="{FF2B5EF4-FFF2-40B4-BE49-F238E27FC236}">
                <a16:creationId xmlns:a16="http://schemas.microsoft.com/office/drawing/2014/main" id="{EED48B63-1E8B-486F-936D-55598C9F3B60}"/>
              </a:ext>
            </a:extLst>
          </p:cNvPr>
          <p:cNvSpPr txBox="1"/>
          <p:nvPr/>
        </p:nvSpPr>
        <p:spPr>
          <a:xfrm>
            <a:off x="11362548" y="6207309"/>
            <a:ext cx="635726" cy="346249"/>
          </a:xfrm>
          <a:prstGeom prst="rect">
            <a:avLst/>
          </a:prstGeom>
          <a:noFill/>
        </p:spPr>
        <p:txBody>
          <a:bodyPr wrap="square" rtlCol="0">
            <a:spAutoFit/>
          </a:bodyPr>
          <a:lstStyle/>
          <a:p>
            <a:pPr algn="ctr">
              <a:lnSpc>
                <a:spcPct val="150000"/>
              </a:lnSpc>
            </a:pPr>
            <a:r>
              <a:rPr lang="ja-JP" altLang="en-US" sz="1100" dirty="0">
                <a:latin typeface="Meiryo UI" panose="020B0604030504040204" pitchFamily="50" charset="-128"/>
                <a:ea typeface="Meiryo UI" panose="020B0604030504040204" pitchFamily="50" charset="-128"/>
              </a:rPr>
              <a:t>日まで</a:t>
            </a:r>
          </a:p>
        </p:txBody>
      </p:sp>
      <p:sp>
        <p:nvSpPr>
          <p:cNvPr id="9" name="テキスト ボックス 8">
            <a:extLst>
              <a:ext uri="{FF2B5EF4-FFF2-40B4-BE49-F238E27FC236}">
                <a16:creationId xmlns:a16="http://schemas.microsoft.com/office/drawing/2014/main" id="{94635B49-65CD-44ED-933F-AE73A5F1EF70}"/>
              </a:ext>
            </a:extLst>
          </p:cNvPr>
          <p:cNvSpPr txBox="1"/>
          <p:nvPr/>
        </p:nvSpPr>
        <p:spPr>
          <a:xfrm>
            <a:off x="8330815" y="6572574"/>
            <a:ext cx="4225949" cy="300082"/>
          </a:xfrm>
          <a:prstGeom prst="rect">
            <a:avLst/>
          </a:prstGeom>
          <a:noFill/>
        </p:spPr>
        <p:txBody>
          <a:bodyPr wrap="square" rtlCol="0">
            <a:spAutoFit/>
          </a:bodyPr>
          <a:lstStyle/>
          <a:p>
            <a:pPr>
              <a:lnSpc>
                <a:spcPct val="150000"/>
              </a:lnSpc>
            </a:pPr>
            <a:r>
              <a:rPr lang="en-US" altLang="ja-JP" sz="900"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900" dirty="0">
                <a:solidFill>
                  <a:schemeClr val="tx1">
                    <a:lumMod val="75000"/>
                    <a:lumOff val="25000"/>
                  </a:schemeClr>
                </a:solidFill>
                <a:latin typeface="Meiryo UI" panose="020B0604030504040204" pitchFamily="50" charset="-128"/>
                <a:ea typeface="Meiryo UI" panose="020B0604030504040204" pitchFamily="50" charset="-128"/>
              </a:rPr>
              <a:t>欠勤が長引き、欠勤期間を超えて引き続き欠勤するときは休職が発令されます。</a:t>
            </a:r>
          </a:p>
        </p:txBody>
      </p:sp>
      <p:sp>
        <p:nvSpPr>
          <p:cNvPr id="11" name="テキスト ボックス 10">
            <a:extLst>
              <a:ext uri="{FF2B5EF4-FFF2-40B4-BE49-F238E27FC236}">
                <a16:creationId xmlns:a16="http://schemas.microsoft.com/office/drawing/2014/main" id="{6D15F366-A308-4107-A961-F184F98D74D0}"/>
              </a:ext>
            </a:extLst>
          </p:cNvPr>
          <p:cNvSpPr txBox="1"/>
          <p:nvPr/>
        </p:nvSpPr>
        <p:spPr>
          <a:xfrm>
            <a:off x="247653" y="1168274"/>
            <a:ext cx="11238768" cy="5704382"/>
          </a:xfrm>
          <a:prstGeom prst="rect">
            <a:avLst/>
          </a:prstGeom>
          <a:noFill/>
        </p:spPr>
        <p:txBody>
          <a:bodyPr wrap="square" rtlCol="0">
            <a:spAutoFit/>
          </a:bodyPr>
          <a:lstStyle/>
          <a:p>
            <a:pPr>
              <a:lnSpc>
                <a:spcPct val="130000"/>
              </a:lnSpc>
            </a:pPr>
            <a:r>
              <a:rPr lang="ja-JP" altLang="en-US" b="1" dirty="0">
                <a:solidFill>
                  <a:srgbClr val="FF6600"/>
                </a:solidFill>
                <a:latin typeface="Meiryo UI" panose="020B0604030504040204" pitchFamily="50" charset="-128"/>
                <a:ea typeface="Meiryo UI" panose="020B0604030504040204" pitchFamily="50" charset="-128"/>
              </a:rPr>
              <a:t>・仕事の引継ぎについてのアドバイス</a:t>
            </a:r>
          </a:p>
          <a:p>
            <a:pPr>
              <a:lnSpc>
                <a:spcPct val="130000"/>
              </a:lnSpc>
            </a:pPr>
            <a:r>
              <a:rPr lang="ja-JP" altLang="en-US" dirty="0">
                <a:solidFill>
                  <a:schemeClr val="tx1">
                    <a:lumMod val="75000"/>
                    <a:lumOff val="25000"/>
                  </a:schemeClr>
                </a:solidFill>
                <a:latin typeface="Meiryo UI" panose="020B0604030504040204" pitchFamily="50" charset="-128"/>
                <a:ea typeface="Meiryo UI" panose="020B0604030504040204" pitchFamily="50" charset="-128"/>
              </a:rPr>
              <a:t>　引継ぎは早めに取りかかりましょう。顧客等に対して、どのように説明をしてほしいのかの希望も、きちんと引き継ぎの際に伝え</a:t>
            </a:r>
            <a:endParaRPr lang="en-US" altLang="ja-JP" dirty="0">
              <a:solidFill>
                <a:schemeClr val="tx1">
                  <a:lumMod val="75000"/>
                  <a:lumOff val="25000"/>
                </a:schemeClr>
              </a:solidFill>
              <a:latin typeface="Meiryo UI" panose="020B0604030504040204" pitchFamily="50" charset="-128"/>
              <a:ea typeface="Meiryo UI" panose="020B0604030504040204" pitchFamily="50" charset="-128"/>
            </a:endParaRPr>
          </a:p>
          <a:p>
            <a:pPr>
              <a:lnSpc>
                <a:spcPct val="130000"/>
              </a:lnSpc>
            </a:pPr>
            <a:r>
              <a:rPr lang="ja-JP" altLang="en-US" dirty="0">
                <a:solidFill>
                  <a:schemeClr val="tx1">
                    <a:lumMod val="75000"/>
                    <a:lumOff val="25000"/>
                  </a:schemeClr>
                </a:solidFill>
                <a:latin typeface="Meiryo UI" panose="020B0604030504040204" pitchFamily="50" charset="-128"/>
                <a:ea typeface="Meiryo UI" panose="020B0604030504040204" pitchFamily="50" charset="-128"/>
              </a:rPr>
              <a:t>　ておきましょう。</a:t>
            </a:r>
          </a:p>
          <a:p>
            <a:pPr>
              <a:lnSpc>
                <a:spcPct val="130000"/>
              </a:lnSpc>
            </a:pPr>
            <a:r>
              <a:rPr lang="ja-JP" altLang="en-US" dirty="0">
                <a:solidFill>
                  <a:srgbClr val="FF6600"/>
                </a:solidFill>
                <a:latin typeface="Meiryo UI" panose="020B0604030504040204" pitchFamily="50" charset="-128"/>
                <a:ea typeface="Meiryo UI" panose="020B0604030504040204" pitchFamily="50" charset="-128"/>
              </a:rPr>
              <a:t>・</a:t>
            </a:r>
            <a:r>
              <a:rPr lang="en-US" altLang="ja-JP" b="1" dirty="0">
                <a:solidFill>
                  <a:srgbClr val="FF6600"/>
                </a:solidFill>
                <a:latin typeface="Meiryo UI" panose="020B0604030504040204" pitchFamily="50" charset="-128"/>
                <a:ea typeface="Meiryo UI" panose="020B0604030504040204" pitchFamily="50" charset="-128"/>
              </a:rPr>
              <a:t>SNS</a:t>
            </a:r>
            <a:r>
              <a:rPr lang="ja-JP" altLang="en-US" b="1" dirty="0">
                <a:solidFill>
                  <a:srgbClr val="FF6600"/>
                </a:solidFill>
                <a:latin typeface="Meiryo UI" panose="020B0604030504040204" pitchFamily="50" charset="-128"/>
                <a:ea typeface="Meiryo UI" panose="020B0604030504040204" pitchFamily="50" charset="-128"/>
              </a:rPr>
              <a:t>に関する注意点</a:t>
            </a:r>
          </a:p>
          <a:p>
            <a:pPr>
              <a:lnSpc>
                <a:spcPct val="130000"/>
              </a:lnSpc>
            </a:pPr>
            <a:r>
              <a:rPr lang="ja-JP" altLang="en-US" dirty="0">
                <a:solidFill>
                  <a:schemeClr val="tx1">
                    <a:lumMod val="75000"/>
                    <a:lumOff val="25000"/>
                  </a:schemeClr>
                </a:solidFill>
                <a:latin typeface="Meiryo UI" panose="020B0604030504040204" pitchFamily="50" charset="-128"/>
                <a:ea typeface="Meiryo UI" panose="020B0604030504040204" pitchFamily="50" charset="-128"/>
              </a:rPr>
              <a:t>　社内の同僚間において</a:t>
            </a:r>
            <a:r>
              <a:rPr lang="en-US" altLang="ja-JP" dirty="0">
                <a:solidFill>
                  <a:schemeClr val="tx1">
                    <a:lumMod val="75000"/>
                    <a:lumOff val="25000"/>
                  </a:schemeClr>
                </a:solidFill>
                <a:latin typeface="Meiryo UI" panose="020B0604030504040204" pitchFamily="50" charset="-128"/>
                <a:ea typeface="Meiryo UI" panose="020B0604030504040204" pitchFamily="50" charset="-128"/>
              </a:rPr>
              <a:t>SNS</a:t>
            </a:r>
            <a:r>
              <a:rPr lang="ja-JP" altLang="en-US" dirty="0">
                <a:solidFill>
                  <a:schemeClr val="tx1">
                    <a:lumMod val="75000"/>
                    <a:lumOff val="25000"/>
                  </a:schemeClr>
                </a:solidFill>
                <a:latin typeface="Meiryo UI" panose="020B0604030504040204" pitchFamily="50" charset="-128"/>
                <a:ea typeface="Meiryo UI" panose="020B0604030504040204" pitchFamily="50" charset="-128"/>
              </a:rPr>
              <a:t>等でつながっている場合、会社用の携帯電話を持っていなくても、自分の意志とは関係なく情　</a:t>
            </a:r>
            <a:endParaRPr lang="en-US" altLang="ja-JP" dirty="0">
              <a:solidFill>
                <a:schemeClr val="tx1">
                  <a:lumMod val="75000"/>
                  <a:lumOff val="25000"/>
                </a:schemeClr>
              </a:solidFill>
              <a:latin typeface="Meiryo UI" panose="020B0604030504040204" pitchFamily="50" charset="-128"/>
              <a:ea typeface="Meiryo UI" panose="020B0604030504040204" pitchFamily="50" charset="-128"/>
            </a:endParaRPr>
          </a:p>
          <a:p>
            <a:pPr>
              <a:lnSpc>
                <a:spcPct val="130000"/>
              </a:lnSpc>
            </a:pPr>
            <a:r>
              <a:rPr lang="ja-JP" altLang="en-US" dirty="0">
                <a:solidFill>
                  <a:schemeClr val="tx1">
                    <a:lumMod val="75000"/>
                    <a:lumOff val="25000"/>
                  </a:schemeClr>
                </a:solidFill>
                <a:latin typeface="Meiryo UI" panose="020B0604030504040204" pitchFamily="50" charset="-128"/>
                <a:ea typeface="Meiryo UI" panose="020B0604030504040204" pitchFamily="50" charset="-128"/>
              </a:rPr>
              <a:t>　報が入る可能性があります。休み中にそれらの情報によって、励まされる時もありますが、逆に焦ってしまう材料になることもあ</a:t>
            </a:r>
            <a:endParaRPr lang="en-US" altLang="ja-JP" dirty="0">
              <a:solidFill>
                <a:schemeClr val="tx1">
                  <a:lumMod val="75000"/>
                  <a:lumOff val="25000"/>
                </a:schemeClr>
              </a:solidFill>
              <a:latin typeface="Meiryo UI" panose="020B0604030504040204" pitchFamily="50" charset="-128"/>
              <a:ea typeface="Meiryo UI" panose="020B0604030504040204" pitchFamily="50" charset="-128"/>
            </a:endParaRPr>
          </a:p>
          <a:p>
            <a:pPr>
              <a:lnSpc>
                <a:spcPct val="130000"/>
              </a:lnSpc>
            </a:pPr>
            <a:r>
              <a:rPr lang="ja-JP" altLang="en-US" dirty="0">
                <a:solidFill>
                  <a:schemeClr val="tx1">
                    <a:lumMod val="75000"/>
                    <a:lumOff val="25000"/>
                  </a:schemeClr>
                </a:solidFill>
                <a:latin typeface="Meiryo UI" panose="020B0604030504040204" pitchFamily="50" charset="-128"/>
                <a:ea typeface="Meiryo UI" panose="020B0604030504040204" pitchFamily="50" charset="-128"/>
              </a:rPr>
              <a:t>　ります。自身で考え、適宜対応しましょう。</a:t>
            </a:r>
          </a:p>
          <a:p>
            <a:pPr>
              <a:lnSpc>
                <a:spcPct val="130000"/>
              </a:lnSpc>
            </a:pPr>
            <a:r>
              <a:rPr lang="ja-JP" altLang="en-US" b="1" dirty="0">
                <a:solidFill>
                  <a:srgbClr val="FF6600"/>
                </a:solidFill>
                <a:latin typeface="Meiryo UI" panose="020B0604030504040204" pitchFamily="50" charset="-128"/>
                <a:ea typeface="Meiryo UI" panose="020B0604030504040204" pitchFamily="50" charset="-128"/>
              </a:rPr>
              <a:t>・安心して療養に専念するために</a:t>
            </a:r>
          </a:p>
          <a:p>
            <a:pPr>
              <a:lnSpc>
                <a:spcPct val="130000"/>
              </a:lnSpc>
            </a:pPr>
            <a:r>
              <a:rPr lang="ja-JP" altLang="en-US" dirty="0">
                <a:solidFill>
                  <a:schemeClr val="tx1">
                    <a:lumMod val="75000"/>
                    <a:lumOff val="25000"/>
                  </a:schemeClr>
                </a:solidFill>
                <a:latin typeface="Meiryo UI" panose="020B0604030504040204" pitchFamily="50" charset="-128"/>
                <a:ea typeface="Meiryo UI" panose="020B0604030504040204" pitchFamily="50" charset="-128"/>
              </a:rPr>
              <a:t>　診断が確定し、治療が必要であることが分かっていても、主治医や今後の治療方針に不安を持つ場合も少なくありません。　</a:t>
            </a:r>
            <a:endParaRPr lang="en-US" altLang="ja-JP" dirty="0">
              <a:solidFill>
                <a:schemeClr val="tx1">
                  <a:lumMod val="75000"/>
                  <a:lumOff val="25000"/>
                </a:schemeClr>
              </a:solidFill>
              <a:latin typeface="Meiryo UI" panose="020B0604030504040204" pitchFamily="50" charset="-128"/>
              <a:ea typeface="Meiryo UI" panose="020B0604030504040204" pitchFamily="50" charset="-128"/>
            </a:endParaRPr>
          </a:p>
          <a:p>
            <a:pPr>
              <a:lnSpc>
                <a:spcPct val="130000"/>
              </a:lnSpc>
            </a:pPr>
            <a:r>
              <a:rPr lang="ja-JP" altLang="en-US" dirty="0">
                <a:solidFill>
                  <a:schemeClr val="tx1">
                    <a:lumMod val="75000"/>
                    <a:lumOff val="25000"/>
                  </a:schemeClr>
                </a:solidFill>
                <a:latin typeface="Meiryo UI" panose="020B0604030504040204" pitchFamily="50" charset="-128"/>
                <a:ea typeface="Meiryo UI" panose="020B0604030504040204" pitchFamily="50" charset="-128"/>
              </a:rPr>
              <a:t>　不安がある場合は、病院にある相談窓口や院外の相談窓口に早めに相談するようにしましょう。</a:t>
            </a:r>
            <a:endParaRPr lang="en-US" altLang="ja-JP" dirty="0">
              <a:solidFill>
                <a:schemeClr val="tx1">
                  <a:lumMod val="75000"/>
                  <a:lumOff val="25000"/>
                </a:schemeClr>
              </a:solidFill>
              <a:latin typeface="Meiryo UI" panose="020B0604030504040204" pitchFamily="50" charset="-128"/>
              <a:ea typeface="Meiryo UI" panose="020B0604030504040204" pitchFamily="50" charset="-128"/>
            </a:endParaRPr>
          </a:p>
          <a:p>
            <a:pPr>
              <a:lnSpc>
                <a:spcPct val="130000"/>
              </a:lnSpc>
            </a:pPr>
            <a:r>
              <a:rPr lang="ja-JP" altLang="en-US" b="1" dirty="0">
                <a:solidFill>
                  <a:srgbClr val="FF6600"/>
                </a:solidFill>
                <a:latin typeface="Meiryo UI" panose="020B0604030504040204" pitchFamily="50" charset="-128"/>
                <a:ea typeface="Meiryo UI" panose="020B0604030504040204" pitchFamily="50" charset="-128"/>
              </a:rPr>
              <a:t>・会社の制度内容を確認しましょう</a:t>
            </a:r>
          </a:p>
          <a:p>
            <a:pPr>
              <a:lnSpc>
                <a:spcPct val="130000"/>
              </a:lnSpc>
            </a:pPr>
            <a:r>
              <a:rPr lang="ja-JP" altLang="en-US" dirty="0">
                <a:solidFill>
                  <a:schemeClr val="tx1">
                    <a:lumMod val="75000"/>
                    <a:lumOff val="25000"/>
                  </a:schemeClr>
                </a:solidFill>
                <a:latin typeface="Meiryo UI" panose="020B0604030504040204" pitchFamily="50" charset="-128"/>
                <a:ea typeface="Meiryo UI" panose="020B0604030504040204" pitchFamily="50" charset="-128"/>
              </a:rPr>
              <a:t>　安心して療養するためには、十分に制度を確認し、利用することが大切です。会社には、仕事を休んで療養に専念できる　</a:t>
            </a:r>
            <a:endParaRPr lang="en-US" altLang="ja-JP" dirty="0">
              <a:solidFill>
                <a:schemeClr val="tx1">
                  <a:lumMod val="75000"/>
                  <a:lumOff val="25000"/>
                </a:schemeClr>
              </a:solidFill>
              <a:latin typeface="Meiryo UI" panose="020B0604030504040204" pitchFamily="50" charset="-128"/>
              <a:ea typeface="Meiryo UI" panose="020B0604030504040204" pitchFamily="50" charset="-128"/>
            </a:endParaRPr>
          </a:p>
          <a:p>
            <a:pPr>
              <a:lnSpc>
                <a:spcPct val="130000"/>
              </a:lnSpc>
            </a:pPr>
            <a:r>
              <a:rPr lang="ja-JP" altLang="en-US" dirty="0">
                <a:solidFill>
                  <a:schemeClr val="tx1">
                    <a:lumMod val="75000"/>
                    <a:lumOff val="25000"/>
                  </a:schemeClr>
                </a:solidFill>
                <a:latin typeface="Meiryo UI" panose="020B0604030504040204" pitchFamily="50" charset="-128"/>
                <a:ea typeface="Meiryo UI" panose="020B0604030504040204" pitchFamily="50" charset="-128"/>
              </a:rPr>
              <a:t>　制度があります。（</a:t>
            </a:r>
            <a:r>
              <a:rPr lang="en-US" altLang="ja-JP" dirty="0">
                <a:solidFill>
                  <a:schemeClr val="tx1">
                    <a:lumMod val="75000"/>
                    <a:lumOff val="25000"/>
                  </a:schemeClr>
                </a:solidFill>
                <a:latin typeface="Meiryo UI" panose="020B0604030504040204" pitchFamily="50" charset="-128"/>
                <a:ea typeface="Meiryo UI" panose="020B0604030504040204" pitchFamily="50" charset="-128"/>
              </a:rPr>
              <a:t>P.10</a:t>
            </a:r>
            <a:r>
              <a:rPr lang="ja-JP" altLang="en-US" dirty="0">
                <a:solidFill>
                  <a:schemeClr val="tx1">
                    <a:lumMod val="75000"/>
                    <a:lumOff val="25000"/>
                  </a:schemeClr>
                </a:solidFill>
                <a:latin typeface="Meiryo UI" panose="020B0604030504040204" pitchFamily="50" charset="-128"/>
                <a:ea typeface="Meiryo UI" panose="020B0604030504040204" pitchFamily="50" charset="-128"/>
              </a:rPr>
              <a:t>参照）</a:t>
            </a:r>
            <a:endParaRPr lang="en-US" altLang="ja-JP" dirty="0">
              <a:solidFill>
                <a:schemeClr val="tx1">
                  <a:lumMod val="75000"/>
                  <a:lumOff val="25000"/>
                </a:schemeClr>
              </a:solidFill>
              <a:latin typeface="Meiryo UI" panose="020B0604030504040204" pitchFamily="50" charset="-128"/>
              <a:ea typeface="Meiryo UI" panose="020B0604030504040204" pitchFamily="50" charset="-128"/>
            </a:endParaRPr>
          </a:p>
          <a:p>
            <a:pPr>
              <a:lnSpc>
                <a:spcPct val="130000"/>
              </a:lnSpc>
            </a:pPr>
            <a:r>
              <a:rPr lang="ja-JP" altLang="en-US" b="1" dirty="0">
                <a:solidFill>
                  <a:srgbClr val="FF6600"/>
                </a:solidFill>
                <a:latin typeface="Meiryo UI" panose="020B0604030504040204" pitchFamily="50" charset="-128"/>
                <a:ea typeface="Meiryo UI" panose="020B0604030504040204" pitchFamily="50" charset="-128"/>
              </a:rPr>
              <a:t>・あなたの人事制度の適用期間について</a:t>
            </a:r>
          </a:p>
          <a:p>
            <a:pPr>
              <a:lnSpc>
                <a:spcPct val="130000"/>
              </a:lnSpc>
            </a:pPr>
            <a:r>
              <a:rPr lang="ja-JP" altLang="en-US" dirty="0">
                <a:solidFill>
                  <a:schemeClr val="tx1">
                    <a:lumMod val="75000"/>
                    <a:lumOff val="25000"/>
                  </a:schemeClr>
                </a:solidFill>
                <a:latin typeface="Meiryo UI" panose="020B0604030504040204" pitchFamily="50" charset="-128"/>
                <a:ea typeface="Meiryo UI" panose="020B0604030504040204" pitchFamily="50" charset="-128"/>
              </a:rPr>
              <a:t>　休み始めの際に、欠勤</a:t>
            </a:r>
            <a:r>
              <a:rPr lang="ja-JP" altLang="en-US" dirty="0">
                <a:latin typeface="Meiryo UI" panose="020B0604030504040204" pitchFamily="50" charset="-128"/>
                <a:ea typeface="Meiryo UI" panose="020B0604030504040204" pitchFamily="50" charset="-128"/>
              </a:rPr>
              <a:t>や休職</a:t>
            </a:r>
            <a:r>
              <a:rPr lang="ja-JP" altLang="en-US" dirty="0">
                <a:solidFill>
                  <a:schemeClr val="tx1">
                    <a:lumMod val="75000"/>
                    <a:lumOff val="25000"/>
                  </a:schemeClr>
                </a:solidFill>
                <a:latin typeface="Meiryo UI" panose="020B0604030504040204" pitchFamily="50" charset="-128"/>
                <a:ea typeface="Meiryo UI" panose="020B0604030504040204" pitchFamily="50" charset="-128"/>
              </a:rPr>
              <a:t>の可能期間等について人事部門へ確認しておきましょう。</a:t>
            </a:r>
          </a:p>
          <a:p>
            <a:pPr>
              <a:lnSpc>
                <a:spcPct val="130000"/>
              </a:lnSpc>
            </a:pPr>
            <a:endParaRPr lang="ja-JP" altLang="en-US" sz="12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3" name="正方形/長方形 12"/>
          <p:cNvSpPr/>
          <p:nvPr/>
        </p:nvSpPr>
        <p:spPr>
          <a:xfrm>
            <a:off x="10001251" y="184821"/>
            <a:ext cx="2057400" cy="819150"/>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sz="2400" b="1" dirty="0"/>
              <a:t>ご本人向け</a:t>
            </a:r>
          </a:p>
        </p:txBody>
      </p:sp>
      <p:sp>
        <p:nvSpPr>
          <p:cNvPr id="14" name="タイトル 1"/>
          <p:cNvSpPr txBox="1">
            <a:spLocks/>
          </p:cNvSpPr>
          <p:nvPr/>
        </p:nvSpPr>
        <p:spPr>
          <a:xfrm>
            <a:off x="133349" y="142481"/>
            <a:ext cx="10515600" cy="1025793"/>
          </a:xfrm>
          <a:prstGeom prst="rect">
            <a:avLst/>
          </a:prstGeom>
        </p:spPr>
        <p:txBody>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dirty="0"/>
              <a:t>５．会社を休むことになったら？</a:t>
            </a:r>
          </a:p>
        </p:txBody>
      </p:sp>
      <p:sp>
        <p:nvSpPr>
          <p:cNvPr id="15" name="テキスト ボックス 14">
            <a:extLst>
              <a:ext uri="{FF2B5EF4-FFF2-40B4-BE49-F238E27FC236}">
                <a16:creationId xmlns:a16="http://schemas.microsoft.com/office/drawing/2014/main" id="{403CC38B-E366-4A22-A131-16713F697B87}"/>
              </a:ext>
            </a:extLst>
          </p:cNvPr>
          <p:cNvSpPr txBox="1"/>
          <p:nvPr/>
        </p:nvSpPr>
        <p:spPr>
          <a:xfrm>
            <a:off x="210490" y="768164"/>
            <a:ext cx="3499676" cy="400110"/>
          </a:xfrm>
          <a:prstGeom prst="rect">
            <a:avLst/>
          </a:prstGeom>
          <a:noFill/>
        </p:spPr>
        <p:txBody>
          <a:bodyPr wrap="none" rtlCol="0">
            <a:spAutoFit/>
          </a:bodyPr>
          <a:lstStyle/>
          <a:p>
            <a:r>
              <a:rPr lang="ja-JP" altLang="en-US" sz="2000" spc="300" dirty="0">
                <a:latin typeface="Meiryo UI" panose="020B0604030504040204" pitchFamily="50" charset="-128"/>
                <a:ea typeface="Meiryo UI" panose="020B0604030504040204" pitchFamily="50" charset="-128"/>
              </a:rPr>
              <a:t>➂上司とのコミュニケーション</a:t>
            </a:r>
          </a:p>
        </p:txBody>
      </p:sp>
      <p:sp>
        <p:nvSpPr>
          <p:cNvPr id="16" name="テキスト ボックス 15">
            <a:extLst>
              <a:ext uri="{FF2B5EF4-FFF2-40B4-BE49-F238E27FC236}">
                <a16:creationId xmlns:a16="http://schemas.microsoft.com/office/drawing/2014/main" id="{2FE9678B-9986-4DE3-B232-432ACCA8E7D3}"/>
              </a:ext>
            </a:extLst>
          </p:cNvPr>
          <p:cNvSpPr txBox="1"/>
          <p:nvPr/>
        </p:nvSpPr>
        <p:spPr>
          <a:xfrm>
            <a:off x="10116111" y="1034749"/>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14279959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a:extLst>
              <a:ext uri="{FF2B5EF4-FFF2-40B4-BE49-F238E27FC236}">
                <a16:creationId xmlns:a16="http://schemas.microsoft.com/office/drawing/2014/main" id="{D63B89F8-E011-42F1-826C-103C83F91E78}"/>
              </a:ext>
            </a:extLst>
          </p:cNvPr>
          <p:cNvGraphicFramePr>
            <a:graphicFrameLocks noGrp="1"/>
          </p:cNvGraphicFramePr>
          <p:nvPr>
            <p:extLst>
              <p:ext uri="{D42A27DB-BD31-4B8C-83A1-F6EECF244321}">
                <p14:modId xmlns:p14="http://schemas.microsoft.com/office/powerpoint/2010/main" val="4069347745"/>
              </p:ext>
            </p:extLst>
          </p:nvPr>
        </p:nvGraphicFramePr>
        <p:xfrm>
          <a:off x="402434" y="1109867"/>
          <a:ext cx="11656217" cy="5223950"/>
        </p:xfrm>
        <a:graphic>
          <a:graphicData uri="http://schemas.openxmlformats.org/drawingml/2006/table">
            <a:tbl>
              <a:tblPr firstRow="1" bandRow="1">
                <a:tableStyleId>{F2DE63D5-997A-4646-A377-4702673A728D}</a:tableStyleId>
              </a:tblPr>
              <a:tblGrid>
                <a:gridCol w="2479575">
                  <a:extLst>
                    <a:ext uri="{9D8B030D-6E8A-4147-A177-3AD203B41FA5}">
                      <a16:colId xmlns:a16="http://schemas.microsoft.com/office/drawing/2014/main" val="17544422"/>
                    </a:ext>
                  </a:extLst>
                </a:gridCol>
                <a:gridCol w="9176642">
                  <a:extLst>
                    <a:ext uri="{9D8B030D-6E8A-4147-A177-3AD203B41FA5}">
                      <a16:colId xmlns:a16="http://schemas.microsoft.com/office/drawing/2014/main" val="2245504275"/>
                    </a:ext>
                  </a:extLst>
                </a:gridCol>
              </a:tblGrid>
              <a:tr h="385791">
                <a:tc>
                  <a:txBody>
                    <a:bodyPr/>
                    <a:lstStyle/>
                    <a:p>
                      <a:pPr algn="ctr"/>
                      <a:r>
                        <a:rPr kumimoji="1" lang="ja-JP" altLang="en-US" sz="2000" dirty="0">
                          <a:solidFill>
                            <a:schemeClr val="tx1"/>
                          </a:solidFill>
                          <a:latin typeface="Meiryo UI" panose="020B0604030504040204" pitchFamily="50" charset="-128"/>
                          <a:ea typeface="Meiryo UI" panose="020B0604030504040204" pitchFamily="50" charset="-128"/>
                        </a:rPr>
                        <a:t>制度</a:t>
                      </a:r>
                    </a:p>
                  </a:txBody>
                  <a:tcPr marL="68580" marR="68580" marT="34290" marB="3429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chemeClr val="accent2">
                        <a:lumMod val="40000"/>
                        <a:lumOff val="60000"/>
                      </a:schemeClr>
                    </a:solidFill>
                  </a:tcPr>
                </a:tc>
                <a:tc>
                  <a:txBody>
                    <a:bodyPr/>
                    <a:lstStyle/>
                    <a:p>
                      <a:pPr algn="ctr"/>
                      <a:r>
                        <a:rPr kumimoji="1" lang="ja-JP" altLang="en-US" sz="2000" spc="300" dirty="0">
                          <a:solidFill>
                            <a:schemeClr val="tx1">
                              <a:lumMod val="75000"/>
                              <a:lumOff val="25000"/>
                            </a:schemeClr>
                          </a:solidFill>
                          <a:latin typeface="Meiryo UI" panose="020B0604030504040204" pitchFamily="50" charset="-128"/>
                          <a:ea typeface="Meiryo UI" panose="020B0604030504040204" pitchFamily="50" charset="-128"/>
                        </a:rPr>
                        <a:t>内容</a:t>
                      </a:r>
                    </a:p>
                  </a:txBody>
                  <a:tcPr marL="68580" marR="68580" marT="34290" marB="3429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486905694"/>
                  </a:ext>
                </a:extLst>
              </a:tr>
              <a:tr h="723359">
                <a:tc>
                  <a:txBody>
                    <a:bodyPr/>
                    <a:lstStyle/>
                    <a:p>
                      <a:pPr algn="ctr"/>
                      <a:r>
                        <a:rPr kumimoji="1" lang="ja-JP" altLang="en-US" sz="2000" b="0" dirty="0">
                          <a:solidFill>
                            <a:schemeClr val="tx1">
                              <a:lumMod val="75000"/>
                              <a:lumOff val="25000"/>
                            </a:schemeClr>
                          </a:solidFill>
                          <a:latin typeface="Meiryo UI" panose="020B0604030504040204" pitchFamily="50" charset="-128"/>
                          <a:ea typeface="Meiryo UI" panose="020B0604030504040204" pitchFamily="50" charset="-128"/>
                        </a:rPr>
                        <a:t>高額療養費制度</a:t>
                      </a:r>
                    </a:p>
                  </a:txBody>
                  <a:tcPr marL="68580" marR="68580" marT="34290" marB="3429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solidFill>
                            <a:schemeClr val="tx1"/>
                          </a:solidFill>
                          <a:latin typeface="Meiryo UI" panose="020B0604030504040204" pitchFamily="50" charset="-128"/>
                          <a:ea typeface="Meiryo UI" panose="020B0604030504040204" pitchFamily="50" charset="-128"/>
                        </a:rPr>
                        <a:t>医療機関や薬局の窓口で支払った額が、暦月</a:t>
                      </a:r>
                      <a:r>
                        <a:rPr kumimoji="1" lang="en-US" altLang="ja-JP" sz="1800" dirty="0">
                          <a:solidFill>
                            <a:schemeClr val="tx1"/>
                          </a:solidFill>
                          <a:latin typeface="Meiryo UI" panose="020B0604030504040204" pitchFamily="50" charset="-128"/>
                          <a:ea typeface="Meiryo UI" panose="020B0604030504040204" pitchFamily="50" charset="-128"/>
                        </a:rPr>
                        <a:t>(</a:t>
                      </a:r>
                      <a:r>
                        <a:rPr kumimoji="1" lang="ja-JP" altLang="en-US" sz="1800" dirty="0">
                          <a:solidFill>
                            <a:schemeClr val="tx1"/>
                          </a:solidFill>
                          <a:latin typeface="Meiryo UI" panose="020B0604030504040204" pitchFamily="50" charset="-128"/>
                          <a:ea typeface="Meiryo UI" panose="020B0604030504040204" pitchFamily="50" charset="-128"/>
                        </a:rPr>
                        <a:t>月の初めから終わりまで</a:t>
                      </a:r>
                      <a:r>
                        <a:rPr kumimoji="1" lang="en-US" altLang="ja-JP" sz="1800" dirty="0">
                          <a:solidFill>
                            <a:schemeClr val="tx1"/>
                          </a:solidFill>
                          <a:latin typeface="Meiryo UI" panose="020B0604030504040204" pitchFamily="50" charset="-128"/>
                          <a:ea typeface="Meiryo UI" panose="020B0604030504040204" pitchFamily="50" charset="-128"/>
                        </a:rPr>
                        <a:t>)</a:t>
                      </a:r>
                      <a:r>
                        <a:rPr kumimoji="1" lang="ja-JP" altLang="en-US" sz="1800" dirty="0">
                          <a:solidFill>
                            <a:schemeClr val="tx1"/>
                          </a:solidFill>
                          <a:latin typeface="Meiryo UI" panose="020B0604030504040204" pitchFamily="50" charset="-128"/>
                          <a:ea typeface="Meiryo UI" panose="020B0604030504040204" pitchFamily="50" charset="-128"/>
                        </a:rPr>
                        <a:t>で一定額を超えた場合に、その超えた金額を支給する制度です。</a:t>
                      </a:r>
                      <a:endParaRPr kumimoji="1" lang="en-US" altLang="ja-JP" sz="18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solidFill>
                            <a:schemeClr val="tx1"/>
                          </a:solidFill>
                          <a:latin typeface="Meiryo UI" panose="020B0604030504040204" pitchFamily="50" charset="-128"/>
                          <a:ea typeface="Meiryo UI" panose="020B0604030504040204" pitchFamily="50" charset="-128"/>
                        </a:rPr>
                        <a:t>基本的には事後に健康保険組合から差額が支給される形になりますが、事前に限度額適用認定証を健保組合に申請の上、発行しておけば、窓口での支払いは自己負担限度額のみの支払いで済みます。</a:t>
                      </a:r>
                    </a:p>
                  </a:txBody>
                  <a:tcPr marL="68580" marR="68580" marT="34290" marB="3429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273718153"/>
                  </a:ext>
                </a:extLst>
              </a:tr>
              <a:tr h="723359">
                <a:tc>
                  <a:txBody>
                    <a:bodyPr/>
                    <a:lstStyle/>
                    <a:p>
                      <a:pPr algn="ctr"/>
                      <a:r>
                        <a:rPr kumimoji="1" lang="ja-JP" altLang="en-US" sz="2000" b="0" dirty="0">
                          <a:solidFill>
                            <a:schemeClr val="tx1">
                              <a:lumMod val="75000"/>
                              <a:lumOff val="25000"/>
                            </a:schemeClr>
                          </a:solidFill>
                          <a:latin typeface="Meiryo UI" panose="020B0604030504040204" pitchFamily="50" charset="-128"/>
                          <a:ea typeface="Meiryo UI" panose="020B0604030504040204" pitchFamily="50" charset="-128"/>
                        </a:rPr>
                        <a:t>公的助成制度</a:t>
                      </a:r>
                    </a:p>
                  </a:txBody>
                  <a:tcPr marL="68580" marR="68580" marT="34290" marB="3429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solidFill>
                            <a:schemeClr val="tx1"/>
                          </a:solidFill>
                          <a:latin typeface="Meiryo UI" panose="020B0604030504040204" pitchFamily="50" charset="-128"/>
                          <a:ea typeface="Meiryo UI" panose="020B0604030504040204" pitchFamily="50" charset="-128"/>
                        </a:rPr>
                        <a:t>難病や精神通院医療の対象となる病気の場合は、各地方自治体で補助されます。</a:t>
                      </a:r>
                      <a:endParaRPr kumimoji="1" lang="en-US" altLang="ja-JP" sz="18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solidFill>
                            <a:schemeClr val="tx1"/>
                          </a:solidFill>
                          <a:latin typeface="Meiryo UI" panose="020B0604030504040204" pitchFamily="50" charset="-128"/>
                          <a:ea typeface="Meiryo UI" panose="020B0604030504040204" pitchFamily="50" charset="-128"/>
                        </a:rPr>
                        <a:t>都道府県の担当窓口</a:t>
                      </a:r>
                      <a:r>
                        <a:rPr kumimoji="1" lang="en-US" altLang="ja-JP" sz="1800" dirty="0">
                          <a:solidFill>
                            <a:schemeClr val="tx1"/>
                          </a:solidFill>
                          <a:latin typeface="Meiryo UI" panose="020B0604030504040204" pitchFamily="50" charset="-128"/>
                          <a:ea typeface="Meiryo UI" panose="020B0604030504040204" pitchFamily="50" charset="-128"/>
                        </a:rPr>
                        <a:t>(</a:t>
                      </a:r>
                      <a:r>
                        <a:rPr kumimoji="1" lang="ja-JP" altLang="en-US" sz="1800" dirty="0">
                          <a:solidFill>
                            <a:schemeClr val="tx1"/>
                          </a:solidFill>
                          <a:latin typeface="Meiryo UI" panose="020B0604030504040204" pitchFamily="50" charset="-128"/>
                          <a:ea typeface="Meiryo UI" panose="020B0604030504040204" pitchFamily="50" charset="-128"/>
                        </a:rPr>
                        <a:t>保健所など</a:t>
                      </a:r>
                      <a:r>
                        <a:rPr kumimoji="1" lang="en-US" altLang="ja-JP" sz="1800" dirty="0">
                          <a:solidFill>
                            <a:schemeClr val="tx1"/>
                          </a:solidFill>
                          <a:latin typeface="Meiryo UI" panose="020B0604030504040204" pitchFamily="50" charset="-128"/>
                          <a:ea typeface="Meiryo UI" panose="020B0604030504040204" pitchFamily="50" charset="-128"/>
                        </a:rPr>
                        <a:t>)</a:t>
                      </a:r>
                      <a:r>
                        <a:rPr kumimoji="1" lang="ja-JP" altLang="en-US" sz="1800" dirty="0">
                          <a:solidFill>
                            <a:schemeClr val="tx1"/>
                          </a:solidFill>
                          <a:latin typeface="Meiryo UI" panose="020B0604030504040204" pitchFamily="50" charset="-128"/>
                          <a:ea typeface="Meiryo UI" panose="020B0604030504040204" pitchFamily="50" charset="-128"/>
                        </a:rPr>
                        <a:t>にお問い合わせください。</a:t>
                      </a:r>
                    </a:p>
                  </a:txBody>
                  <a:tcPr marL="68580" marR="68580" marT="34290" marB="3429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783062635"/>
                  </a:ext>
                </a:extLst>
              </a:tr>
              <a:tr h="72335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0" dirty="0">
                          <a:solidFill>
                            <a:schemeClr val="tx1">
                              <a:lumMod val="75000"/>
                              <a:lumOff val="25000"/>
                            </a:schemeClr>
                          </a:solidFill>
                          <a:latin typeface="Meiryo UI" panose="020B0604030504040204" pitchFamily="50" charset="-128"/>
                          <a:ea typeface="Meiryo UI" panose="020B0604030504040204" pitchFamily="50" charset="-128"/>
                        </a:rPr>
                        <a:t>確定申告による</a:t>
                      </a:r>
                      <a:endParaRPr kumimoji="1" lang="en-US" altLang="ja-JP" sz="2000" b="0" dirty="0">
                        <a:solidFill>
                          <a:schemeClr val="tx1">
                            <a:lumMod val="75000"/>
                            <a:lumOff val="25000"/>
                          </a:schemeClr>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b="0" dirty="0">
                          <a:solidFill>
                            <a:schemeClr val="tx1">
                              <a:lumMod val="75000"/>
                              <a:lumOff val="25000"/>
                            </a:schemeClr>
                          </a:solidFill>
                          <a:latin typeface="Meiryo UI" panose="020B0604030504040204" pitchFamily="50" charset="-128"/>
                          <a:ea typeface="Meiryo UI" panose="020B0604030504040204" pitchFamily="50" charset="-128"/>
                        </a:rPr>
                        <a:t>医療費等の控除</a:t>
                      </a:r>
                    </a:p>
                  </a:txBody>
                  <a:tcPr marL="68580" marR="68580" marT="34290" marB="3429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800" dirty="0">
                          <a:solidFill>
                            <a:schemeClr val="tx1"/>
                          </a:solidFill>
                          <a:latin typeface="Meiryo UI" panose="020B0604030504040204" pitchFamily="50" charset="-128"/>
                          <a:ea typeface="Meiryo UI" panose="020B0604030504040204" pitchFamily="50" charset="-128"/>
                        </a:rPr>
                        <a:t>1</a:t>
                      </a:r>
                      <a:r>
                        <a:rPr kumimoji="1" lang="ja-JP" altLang="en-US" sz="1800" dirty="0">
                          <a:solidFill>
                            <a:schemeClr val="tx1"/>
                          </a:solidFill>
                          <a:latin typeface="Meiryo UI" panose="020B0604030504040204" pitchFamily="50" charset="-128"/>
                          <a:ea typeface="Meiryo UI" panose="020B0604030504040204" pitchFamily="50" charset="-128"/>
                        </a:rPr>
                        <a:t>年間に支払った医療費が一定額を超える場合は、税務署に確定申告を行うことで、いったん支払った所得税が還付される制度です。詳細は、国税庁の</a:t>
                      </a:r>
                      <a:r>
                        <a:rPr kumimoji="1" lang="en-US" altLang="ja-JP" sz="1800" dirty="0">
                          <a:solidFill>
                            <a:schemeClr val="tx1"/>
                          </a:solidFill>
                          <a:latin typeface="Meiryo UI" panose="020B0604030504040204" pitchFamily="50" charset="-128"/>
                          <a:ea typeface="Meiryo UI" panose="020B0604030504040204" pitchFamily="50" charset="-128"/>
                        </a:rPr>
                        <a:t>HP</a:t>
                      </a:r>
                      <a:r>
                        <a:rPr kumimoji="1" lang="ja-JP" altLang="en-US" sz="1800" dirty="0">
                          <a:solidFill>
                            <a:schemeClr val="tx1"/>
                          </a:solidFill>
                          <a:latin typeface="Meiryo UI" panose="020B0604030504040204" pitchFamily="50" charset="-128"/>
                          <a:ea typeface="Meiryo UI" panose="020B0604030504040204" pitchFamily="50" charset="-128"/>
                        </a:rPr>
                        <a:t>もしくは近隣の税務署窓口へお問い合わせください。</a:t>
                      </a:r>
                    </a:p>
                  </a:txBody>
                  <a:tcPr marL="68580" marR="68580" marT="34290" marB="3429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690571538"/>
                  </a:ext>
                </a:extLst>
              </a:tr>
              <a:tr h="723359">
                <a:tc>
                  <a:txBody>
                    <a:bodyPr/>
                    <a:lstStyle/>
                    <a:p>
                      <a:pPr algn="ctr"/>
                      <a:r>
                        <a:rPr kumimoji="1" lang="ja-JP" altLang="en-US" sz="2000" b="0" dirty="0">
                          <a:solidFill>
                            <a:schemeClr val="tx1">
                              <a:lumMod val="75000"/>
                              <a:lumOff val="25000"/>
                            </a:schemeClr>
                          </a:solidFill>
                          <a:latin typeface="Meiryo UI" panose="020B0604030504040204" pitchFamily="50" charset="-128"/>
                          <a:ea typeface="Meiryo UI" panose="020B0604030504040204" pitchFamily="50" charset="-128"/>
                        </a:rPr>
                        <a:t>身体障害者手帳制度</a:t>
                      </a:r>
                      <a:endParaRPr kumimoji="1" lang="en-US" altLang="ja-JP" sz="2000" b="0" dirty="0">
                        <a:solidFill>
                          <a:schemeClr val="tx1">
                            <a:lumMod val="75000"/>
                            <a:lumOff val="25000"/>
                          </a:schemeClr>
                        </a:solidFill>
                        <a:latin typeface="Meiryo UI" panose="020B0604030504040204" pitchFamily="50" charset="-128"/>
                        <a:ea typeface="Meiryo UI" panose="020B0604030504040204" pitchFamily="50" charset="-128"/>
                      </a:endParaRPr>
                    </a:p>
                    <a:p>
                      <a:pPr algn="ctr"/>
                      <a:r>
                        <a:rPr kumimoji="1" lang="ja-JP" altLang="en-US" sz="2000" b="0" dirty="0">
                          <a:solidFill>
                            <a:schemeClr val="tx1">
                              <a:lumMod val="75000"/>
                              <a:lumOff val="25000"/>
                            </a:schemeClr>
                          </a:solidFill>
                          <a:latin typeface="Meiryo UI" panose="020B0604030504040204" pitchFamily="50" charset="-128"/>
                          <a:ea typeface="Meiryo UI" panose="020B0604030504040204" pitchFamily="50" charset="-128"/>
                        </a:rPr>
                        <a:t>（障害を持った場合</a:t>
                      </a:r>
                      <a:r>
                        <a:rPr kumimoji="1" lang="en-US" altLang="ja-JP" sz="2000" b="0" dirty="0">
                          <a:solidFill>
                            <a:schemeClr val="tx1">
                              <a:lumMod val="75000"/>
                              <a:lumOff val="25000"/>
                            </a:schemeClr>
                          </a:solidFill>
                          <a:latin typeface="Meiryo UI" panose="020B0604030504040204" pitchFamily="50" charset="-128"/>
                          <a:ea typeface="Meiryo UI" panose="020B0604030504040204" pitchFamily="50" charset="-128"/>
                        </a:rPr>
                        <a:t>)</a:t>
                      </a:r>
                      <a:endParaRPr kumimoji="1" lang="ja-JP" altLang="en-US" sz="2000" b="0" dirty="0">
                        <a:solidFill>
                          <a:schemeClr val="tx1">
                            <a:lumMod val="75000"/>
                            <a:lumOff val="25000"/>
                          </a:schemeClr>
                        </a:solidFill>
                        <a:latin typeface="Meiryo UI" panose="020B0604030504040204" pitchFamily="50" charset="-128"/>
                        <a:ea typeface="Meiryo UI" panose="020B0604030504040204" pitchFamily="50" charset="-128"/>
                      </a:endParaRPr>
                    </a:p>
                  </a:txBody>
                  <a:tcPr marL="68580" marR="68580" marT="34290" marB="3429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solidFill>
                            <a:schemeClr val="tx1"/>
                          </a:solidFill>
                          <a:latin typeface="Meiryo UI" panose="020B0604030504040204" pitchFamily="50" charset="-128"/>
                          <a:ea typeface="Meiryo UI" panose="020B0604030504040204" pitchFamily="50" charset="-128"/>
                        </a:rPr>
                        <a:t>病気や治療の過程で、身体障害者福祉法に定める障害が一定以上</a:t>
                      </a:r>
                      <a:r>
                        <a:rPr kumimoji="1" lang="ja-JP" altLang="en-US" sz="1800" dirty="0">
                          <a:solidFill>
                            <a:schemeClr val="tx1"/>
                          </a:solidFill>
                          <a:highlight>
                            <a:srgbClr val="FFFFFF"/>
                          </a:highlight>
                          <a:latin typeface="Meiryo UI" panose="020B0604030504040204" pitchFamily="50" charset="-128"/>
                          <a:ea typeface="Meiryo UI" panose="020B0604030504040204" pitchFamily="50" charset="-128"/>
                        </a:rPr>
                        <a:t>で</a:t>
                      </a:r>
                      <a:r>
                        <a:rPr kumimoji="1" lang="ja-JP" altLang="en-US" sz="1800" dirty="0">
                          <a:solidFill>
                            <a:schemeClr val="tx1"/>
                          </a:solidFill>
                          <a:latin typeface="Meiryo UI" panose="020B0604030504040204" pitchFamily="50" charset="-128"/>
                          <a:ea typeface="Meiryo UI" panose="020B0604030504040204" pitchFamily="50" charset="-128"/>
                        </a:rPr>
                        <a:t>永続する場合、都道府県知事、指定都市市長又は中核市市長が交付する制度です。詳細は、各市区町村障害福祉担当窓口にお問い合わせください。</a:t>
                      </a:r>
                    </a:p>
                  </a:txBody>
                  <a:tcPr marL="68580" marR="68580" marT="34290" marB="3429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728229471"/>
                  </a:ext>
                </a:extLst>
              </a:tr>
              <a:tr h="723359">
                <a:tc>
                  <a:txBody>
                    <a:bodyPr/>
                    <a:lstStyle/>
                    <a:p>
                      <a:pPr algn="ctr"/>
                      <a:r>
                        <a:rPr kumimoji="1" lang="ja-JP" altLang="en-US" sz="2000" b="0" dirty="0">
                          <a:solidFill>
                            <a:schemeClr val="tx1"/>
                          </a:solidFill>
                          <a:latin typeface="Meiryo UI" panose="020B0604030504040204" pitchFamily="50" charset="-128"/>
                          <a:ea typeface="Meiryo UI" panose="020B0604030504040204" pitchFamily="50" charset="-128"/>
                        </a:rPr>
                        <a:t>障害年金制度</a:t>
                      </a:r>
                    </a:p>
                  </a:txBody>
                  <a:tcPr marL="68580" marR="68580" marT="34290" marB="3429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solidFill>
                            <a:schemeClr val="tx1"/>
                          </a:solidFill>
                          <a:latin typeface="Meiryo UI" panose="020B0604030504040204" pitchFamily="50" charset="-128"/>
                          <a:ea typeface="Meiryo UI" panose="020B0604030504040204" pitchFamily="50" charset="-128"/>
                        </a:rPr>
                        <a:t>病気やけがによって生活や仕事などが制限されたり著しい影響が出たりした場合に、現役世代の方も含めて受け取ることができる年金です。身体障害者手帳とは別に申請が必要で、詳細は各市区町村の年金事務所にお問い合わせください。</a:t>
                      </a:r>
                    </a:p>
                  </a:txBody>
                  <a:tcPr marL="68580" marR="68580" marT="34290" marB="3429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769390774"/>
                  </a:ext>
                </a:extLst>
              </a:tr>
            </a:tbl>
          </a:graphicData>
        </a:graphic>
      </p:graphicFrame>
      <p:sp>
        <p:nvSpPr>
          <p:cNvPr id="10" name="テキスト ボックス 9">
            <a:extLst>
              <a:ext uri="{FF2B5EF4-FFF2-40B4-BE49-F238E27FC236}">
                <a16:creationId xmlns:a16="http://schemas.microsoft.com/office/drawing/2014/main" id="{C3ADC080-C49D-4992-92F8-7FB360558AB9}"/>
              </a:ext>
            </a:extLst>
          </p:cNvPr>
          <p:cNvSpPr txBox="1"/>
          <p:nvPr/>
        </p:nvSpPr>
        <p:spPr>
          <a:xfrm>
            <a:off x="402434" y="281580"/>
            <a:ext cx="8172000" cy="653897"/>
          </a:xfrm>
          <a:prstGeom prst="rect">
            <a:avLst/>
          </a:prstGeom>
          <a:noFill/>
        </p:spPr>
        <p:txBody>
          <a:bodyPr wrap="square" rtlCol="0">
            <a:spAutoFit/>
          </a:bodyPr>
          <a:lstStyle/>
          <a:p>
            <a:pPr>
              <a:lnSpc>
                <a:spcPct val="130000"/>
              </a:lnSpc>
            </a:pPr>
            <a:r>
              <a:rPr lang="ja-JP" altLang="en-US" sz="3200" b="1" dirty="0">
                <a:latin typeface="Meiryo UI" panose="020B0604030504040204" pitchFamily="50" charset="-128"/>
                <a:ea typeface="Meiryo UI" panose="020B0604030504040204" pitchFamily="50" charset="-128"/>
              </a:rPr>
              <a:t>参考：社外の制度</a:t>
            </a:r>
            <a:endParaRPr lang="en-US" altLang="ja-JP" sz="3200" b="1" dirty="0">
              <a:latin typeface="Meiryo UI" panose="020B0604030504040204" pitchFamily="50" charset="-128"/>
              <a:ea typeface="Meiryo UI" panose="020B0604030504040204" pitchFamily="50" charset="-128"/>
            </a:endParaRPr>
          </a:p>
        </p:txBody>
      </p:sp>
      <p:sp>
        <p:nvSpPr>
          <p:cNvPr id="17" name="正方形/長方形 16"/>
          <p:cNvSpPr/>
          <p:nvPr/>
        </p:nvSpPr>
        <p:spPr>
          <a:xfrm>
            <a:off x="10001251" y="184821"/>
            <a:ext cx="2057400" cy="819150"/>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sz="2400" b="1" dirty="0"/>
              <a:t>ご本人向け</a:t>
            </a:r>
          </a:p>
        </p:txBody>
      </p:sp>
      <p:sp>
        <p:nvSpPr>
          <p:cNvPr id="6" name="テキスト ボックス 5">
            <a:extLst>
              <a:ext uri="{FF2B5EF4-FFF2-40B4-BE49-F238E27FC236}">
                <a16:creationId xmlns:a16="http://schemas.microsoft.com/office/drawing/2014/main" id="{2FE9678B-9986-4DE3-B232-432ACCA8E7D3}"/>
              </a:ext>
            </a:extLst>
          </p:cNvPr>
          <p:cNvSpPr txBox="1"/>
          <p:nvPr/>
        </p:nvSpPr>
        <p:spPr>
          <a:xfrm>
            <a:off x="10181977" y="642139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35531974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7136" y="184821"/>
            <a:ext cx="10515600" cy="1025793"/>
          </a:xfrm>
        </p:spPr>
        <p:txBody>
          <a:bodyPr/>
          <a:lstStyle/>
          <a:p>
            <a:r>
              <a:rPr lang="ja-JP" altLang="en-US" dirty="0"/>
              <a:t>６</a:t>
            </a:r>
            <a:r>
              <a:rPr kumimoji="1" lang="ja-JP" altLang="en-US" dirty="0"/>
              <a:t>．復職に向けて</a:t>
            </a:r>
          </a:p>
        </p:txBody>
      </p:sp>
      <p:graphicFrame>
        <p:nvGraphicFramePr>
          <p:cNvPr id="16" name="図表 15"/>
          <p:cNvGraphicFramePr/>
          <p:nvPr>
            <p:extLst>
              <p:ext uri="{D42A27DB-BD31-4B8C-83A1-F6EECF244321}">
                <p14:modId xmlns:p14="http://schemas.microsoft.com/office/powerpoint/2010/main" val="2607975005"/>
              </p:ext>
            </p:extLst>
          </p:nvPr>
        </p:nvGraphicFramePr>
        <p:xfrm>
          <a:off x="207136" y="750588"/>
          <a:ext cx="11635459" cy="61331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テキスト ボックス 3"/>
          <p:cNvSpPr txBox="1"/>
          <p:nvPr/>
        </p:nvSpPr>
        <p:spPr>
          <a:xfrm>
            <a:off x="457672" y="1130050"/>
            <a:ext cx="11384923" cy="707886"/>
          </a:xfrm>
          <a:prstGeom prst="rect">
            <a:avLst/>
          </a:prstGeom>
          <a:noFill/>
        </p:spPr>
        <p:txBody>
          <a:bodyPr wrap="square" rtlCol="0">
            <a:spAutoFit/>
          </a:bodyPr>
          <a:lstStyle/>
          <a:p>
            <a:r>
              <a:rPr kumimoji="1" lang="ja-JP" altLang="en-US" sz="2000" dirty="0"/>
              <a:t>長期のお休みから復職する際は、主治医、産業医、人事部門とよく相談し</a:t>
            </a:r>
            <a:r>
              <a:rPr lang="ja-JP" altLang="en-US" sz="2000" dirty="0"/>
              <a:t>ましょう。</a:t>
            </a:r>
            <a:endParaRPr lang="en-US" altLang="ja-JP" sz="2000" dirty="0"/>
          </a:p>
          <a:p>
            <a:r>
              <a:rPr lang="ja-JP" altLang="en-US" sz="2000" dirty="0"/>
              <a:t>皆さんが</a:t>
            </a:r>
            <a:r>
              <a:rPr kumimoji="1" lang="ja-JP" altLang="en-US" sz="2000" dirty="0"/>
              <a:t>安心して職場復帰できるよう、会社はサポートしていきます。</a:t>
            </a:r>
          </a:p>
        </p:txBody>
      </p:sp>
      <p:sp>
        <p:nvSpPr>
          <p:cNvPr id="5" name="テキスト ボックス 4"/>
          <p:cNvSpPr txBox="1"/>
          <p:nvPr/>
        </p:nvSpPr>
        <p:spPr>
          <a:xfrm>
            <a:off x="886555" y="5727950"/>
            <a:ext cx="7276563" cy="646331"/>
          </a:xfrm>
          <a:prstGeom prst="rect">
            <a:avLst/>
          </a:prstGeom>
          <a:noFill/>
        </p:spPr>
        <p:txBody>
          <a:bodyPr wrap="square" rtlCol="0">
            <a:spAutoFit/>
          </a:bodyPr>
          <a:lstStyle/>
          <a:p>
            <a:r>
              <a:rPr kumimoji="1" lang="en-US" altLang="ja-JP" dirty="0"/>
              <a:t>※</a:t>
            </a:r>
            <a:r>
              <a:rPr kumimoji="1" lang="ja-JP" altLang="en-US" dirty="0"/>
              <a:t>復職後も出社しながら治療を続け</a:t>
            </a:r>
            <a:r>
              <a:rPr lang="ja-JP" altLang="en-US" dirty="0"/>
              <a:t>るために利用できる制度は</a:t>
            </a:r>
            <a:r>
              <a:rPr lang="en-US" altLang="ja-JP" dirty="0"/>
              <a:t>P.8,9</a:t>
            </a:r>
            <a:r>
              <a:rPr lang="ja-JP" altLang="en-US" dirty="0"/>
              <a:t>でも</a:t>
            </a:r>
            <a:endParaRPr lang="en-US" altLang="ja-JP" dirty="0"/>
          </a:p>
          <a:p>
            <a:r>
              <a:rPr lang="ja-JP" altLang="en-US" dirty="0"/>
              <a:t>　 紹介しています。参考にして下さい。</a:t>
            </a:r>
            <a:endParaRPr kumimoji="1" lang="ja-JP" altLang="en-US" dirty="0"/>
          </a:p>
        </p:txBody>
      </p:sp>
      <p:sp>
        <p:nvSpPr>
          <p:cNvPr id="7" name="正方形/長方形 6"/>
          <p:cNvSpPr/>
          <p:nvPr/>
        </p:nvSpPr>
        <p:spPr>
          <a:xfrm>
            <a:off x="10530469" y="135725"/>
            <a:ext cx="1419224" cy="508537"/>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b="1" dirty="0"/>
              <a:t>ご本人向け</a:t>
            </a:r>
          </a:p>
        </p:txBody>
      </p:sp>
      <p:sp>
        <p:nvSpPr>
          <p:cNvPr id="9" name="テキスト ボックス 8">
            <a:extLst>
              <a:ext uri="{FF2B5EF4-FFF2-40B4-BE49-F238E27FC236}">
                <a16:creationId xmlns:a16="http://schemas.microsoft.com/office/drawing/2014/main" id="{2FE9678B-9986-4DE3-B232-432ACCA8E7D3}"/>
              </a:ext>
            </a:extLst>
          </p:cNvPr>
          <p:cNvSpPr txBox="1"/>
          <p:nvPr/>
        </p:nvSpPr>
        <p:spPr>
          <a:xfrm>
            <a:off x="10181977" y="642139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24593909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04699AE2-5407-4901-97DC-E825A64107E3}"/>
              </a:ext>
            </a:extLst>
          </p:cNvPr>
          <p:cNvSpPr txBox="1"/>
          <p:nvPr/>
        </p:nvSpPr>
        <p:spPr>
          <a:xfrm>
            <a:off x="421147" y="847391"/>
            <a:ext cx="8567356" cy="443326"/>
          </a:xfrm>
          <a:prstGeom prst="rect">
            <a:avLst/>
          </a:prstGeom>
          <a:noFill/>
        </p:spPr>
        <p:txBody>
          <a:bodyPr wrap="square" rtlCol="0">
            <a:spAutoFit/>
          </a:bodyPr>
          <a:lstStyle/>
          <a:p>
            <a:pPr>
              <a:lnSpc>
                <a:spcPct val="130000"/>
              </a:lnSpc>
            </a:pPr>
            <a:r>
              <a:rPr lang="ja-JP" altLang="en-US" sz="2000" dirty="0">
                <a:latin typeface="Meiryo UI" panose="020B0604030504040204" pitchFamily="50" charset="-128"/>
                <a:ea typeface="Meiryo UI" panose="020B0604030504040204" pitchFamily="50" charset="-128"/>
              </a:rPr>
              <a:t>職場に戻ってからは、治療が続けられること、体調が悪化しないことが重要になります。</a:t>
            </a:r>
          </a:p>
        </p:txBody>
      </p:sp>
      <p:sp>
        <p:nvSpPr>
          <p:cNvPr id="25" name="テキスト ボックス 24">
            <a:extLst>
              <a:ext uri="{FF2B5EF4-FFF2-40B4-BE49-F238E27FC236}">
                <a16:creationId xmlns:a16="http://schemas.microsoft.com/office/drawing/2014/main" id="{0D68B4AC-E0C0-4901-B151-BBB60498D298}"/>
              </a:ext>
            </a:extLst>
          </p:cNvPr>
          <p:cNvSpPr txBox="1"/>
          <p:nvPr/>
        </p:nvSpPr>
        <p:spPr>
          <a:xfrm>
            <a:off x="421147" y="1255580"/>
            <a:ext cx="11540364" cy="6327053"/>
          </a:xfrm>
          <a:prstGeom prst="rect">
            <a:avLst/>
          </a:prstGeom>
          <a:noFill/>
        </p:spPr>
        <p:txBody>
          <a:bodyPr wrap="square" rtlCol="0">
            <a:spAutoFit/>
          </a:bodyPr>
          <a:lstStyle/>
          <a:p>
            <a:pPr>
              <a:lnSpc>
                <a:spcPct val="130000"/>
              </a:lnSpc>
            </a:pPr>
            <a:r>
              <a:rPr lang="ja-JP" altLang="en-US" sz="2000" b="1" dirty="0">
                <a:solidFill>
                  <a:srgbClr val="F5830A"/>
                </a:solidFill>
                <a:latin typeface="Meiryo UI" panose="020B0604030504040204" pitchFamily="50" charset="-128"/>
                <a:ea typeface="Meiryo UI" panose="020B0604030504040204" pitchFamily="50" charset="-128"/>
              </a:rPr>
              <a:t>・上司と治療のスケジュールを共有しましょう</a:t>
            </a:r>
          </a:p>
          <a:p>
            <a:pPr>
              <a:lnSpc>
                <a:spcPct val="130000"/>
              </a:lnSpc>
            </a:pPr>
            <a:r>
              <a:rPr lang="ja-JP" altLang="en-US" sz="2000" dirty="0">
                <a:latin typeface="Meiryo UI" panose="020B0604030504040204" pitchFamily="50" charset="-128"/>
                <a:ea typeface="Meiryo UI" panose="020B0604030504040204" pitchFamily="50" charset="-128"/>
              </a:rPr>
              <a:t>　職場復帰した後も治療が続く場合は、以下の内容等について上司に伝え、共有しましょう。治療内容や体調　</a:t>
            </a:r>
            <a:endParaRPr lang="en-US" altLang="ja-JP" sz="2000" dirty="0">
              <a:latin typeface="Meiryo UI" panose="020B0604030504040204" pitchFamily="50" charset="-128"/>
              <a:ea typeface="Meiryo UI" panose="020B0604030504040204" pitchFamily="50" charset="-128"/>
            </a:endParaRPr>
          </a:p>
          <a:p>
            <a:pPr>
              <a:lnSpc>
                <a:spcPct val="130000"/>
              </a:lnSpc>
            </a:pPr>
            <a:r>
              <a:rPr lang="ja-JP" altLang="en-US" sz="2000" dirty="0">
                <a:latin typeface="Meiryo UI" panose="020B0604030504040204" pitchFamily="50" charset="-128"/>
                <a:ea typeface="Meiryo UI" panose="020B0604030504040204" pitchFamily="50" charset="-128"/>
              </a:rPr>
              <a:t>　の変化があった場合は、早めに上司へ伝えることが大切です。</a:t>
            </a:r>
            <a:endParaRPr lang="en-US" altLang="ja-JP" sz="2000" dirty="0">
              <a:latin typeface="Meiryo UI" panose="020B0604030504040204" pitchFamily="50" charset="-128"/>
              <a:ea typeface="Meiryo UI" panose="020B0604030504040204" pitchFamily="50" charset="-128"/>
            </a:endParaRPr>
          </a:p>
          <a:p>
            <a:pPr>
              <a:lnSpc>
                <a:spcPct val="130000"/>
              </a:lnSpc>
            </a:pPr>
            <a:r>
              <a:rPr lang="ja-JP" altLang="en-US" sz="2000" b="1" dirty="0">
                <a:solidFill>
                  <a:srgbClr val="F5830A"/>
                </a:solidFill>
                <a:latin typeface="Meiryo UI" panose="020B0604030504040204" pitchFamily="50" charset="-128"/>
                <a:ea typeface="Meiryo UI" panose="020B0604030504040204" pitchFamily="50" charset="-128"/>
              </a:rPr>
              <a:t>・主治医に復帰後の状況を知らせましょう</a:t>
            </a:r>
          </a:p>
          <a:p>
            <a:pPr>
              <a:lnSpc>
                <a:spcPct val="130000"/>
              </a:lnSpc>
            </a:pPr>
            <a:r>
              <a:rPr lang="ja-JP" altLang="en-US" sz="2000" dirty="0">
                <a:latin typeface="Meiryo UI" panose="020B0604030504040204" pitchFamily="50" charset="-128"/>
                <a:ea typeface="Meiryo UI" panose="020B0604030504040204" pitchFamily="50" charset="-128"/>
              </a:rPr>
              <a:t>　主治医に対しても、復帰した後の状況について伝えておくことで、何かしらのアドバイスを受けられたり、その後の</a:t>
            </a:r>
            <a:endParaRPr lang="en-US" altLang="ja-JP" sz="2000" dirty="0">
              <a:latin typeface="Meiryo UI" panose="020B0604030504040204" pitchFamily="50" charset="-128"/>
              <a:ea typeface="Meiryo UI" panose="020B0604030504040204" pitchFamily="50" charset="-128"/>
            </a:endParaRPr>
          </a:p>
          <a:p>
            <a:pPr>
              <a:lnSpc>
                <a:spcPct val="130000"/>
              </a:lnSpc>
            </a:pPr>
            <a:r>
              <a:rPr lang="ja-JP" altLang="en-US" sz="2000" dirty="0">
                <a:latin typeface="Meiryo UI" panose="020B0604030504040204" pitchFamily="50" charset="-128"/>
                <a:ea typeface="Meiryo UI" panose="020B0604030504040204" pitchFamily="50" charset="-128"/>
              </a:rPr>
              <a:t>　治療についての相談にもつながる場合があります。もし、疲れやその他の自覚症状が日常生活に影響している</a:t>
            </a:r>
            <a:endParaRPr lang="en-US" altLang="ja-JP" sz="2000" dirty="0">
              <a:latin typeface="Meiryo UI" panose="020B0604030504040204" pitchFamily="50" charset="-128"/>
              <a:ea typeface="Meiryo UI" panose="020B0604030504040204" pitchFamily="50" charset="-128"/>
            </a:endParaRPr>
          </a:p>
          <a:p>
            <a:pPr>
              <a:lnSpc>
                <a:spcPct val="130000"/>
              </a:lnSpc>
            </a:pPr>
            <a:r>
              <a:rPr lang="ja-JP" altLang="en-US" sz="2000" dirty="0">
                <a:latin typeface="Meiryo UI" panose="020B0604030504040204" pitchFamily="50" charset="-128"/>
                <a:ea typeface="Meiryo UI" panose="020B0604030504040204" pitchFamily="50" charset="-128"/>
              </a:rPr>
              <a:t>　場合は、早めに相談しましょう。</a:t>
            </a:r>
            <a:endParaRPr lang="en-US" altLang="ja-JP" sz="2000" dirty="0">
              <a:latin typeface="Meiryo UI" panose="020B0604030504040204" pitchFamily="50" charset="-128"/>
              <a:ea typeface="Meiryo UI" panose="020B0604030504040204" pitchFamily="50" charset="-128"/>
            </a:endParaRPr>
          </a:p>
          <a:p>
            <a:pPr>
              <a:lnSpc>
                <a:spcPct val="130000"/>
              </a:lnSpc>
            </a:pPr>
            <a:r>
              <a:rPr lang="ja-JP" altLang="en-US" sz="2000" b="1" dirty="0">
                <a:solidFill>
                  <a:srgbClr val="F5830A"/>
                </a:solidFill>
                <a:latin typeface="Meiryo UI" panose="020B0604030504040204" pitchFamily="50" charset="-128"/>
                <a:ea typeface="Meiryo UI" panose="020B0604030504040204" pitchFamily="50" charset="-128"/>
              </a:rPr>
              <a:t>・我慢は禁物です</a:t>
            </a:r>
          </a:p>
          <a:p>
            <a:pPr>
              <a:lnSpc>
                <a:spcPct val="130000"/>
              </a:lnSpc>
            </a:pPr>
            <a:r>
              <a:rPr lang="ja-JP" altLang="en-US" sz="2000" dirty="0">
                <a:latin typeface="Meiryo UI" panose="020B0604030504040204" pitchFamily="50" charset="-128"/>
                <a:ea typeface="Meiryo UI" panose="020B0604030504040204" pitchFamily="50" charset="-128"/>
              </a:rPr>
              <a:t>　お休みをしていたという事実から、後ろめたさを感じて我慢をしてしまう方が多くいらっしゃいます。職場に戻り、</a:t>
            </a:r>
            <a:endParaRPr lang="en-US" altLang="ja-JP" sz="2000" dirty="0">
              <a:latin typeface="Meiryo UI" panose="020B0604030504040204" pitchFamily="50" charset="-128"/>
              <a:ea typeface="Meiryo UI" panose="020B0604030504040204" pitchFamily="50" charset="-128"/>
            </a:endParaRPr>
          </a:p>
          <a:p>
            <a:pPr>
              <a:lnSpc>
                <a:spcPct val="130000"/>
              </a:lnSpc>
            </a:pPr>
            <a:r>
              <a:rPr lang="ja-JP" altLang="en-US" sz="2000" dirty="0">
                <a:latin typeface="Meiryo UI" panose="020B0604030504040204" pitchFamily="50" charset="-128"/>
                <a:ea typeface="Meiryo UI" panose="020B0604030504040204" pitchFamily="50" charset="-128"/>
              </a:rPr>
              <a:t>　治療と仕事を両立するためには、上司に相談したり、自分にできることを考えてみましょう。</a:t>
            </a:r>
            <a:endParaRPr lang="en-US" altLang="ja-JP" sz="2000" dirty="0">
              <a:latin typeface="Meiryo UI" panose="020B0604030504040204" pitchFamily="50" charset="-128"/>
              <a:ea typeface="Meiryo UI" panose="020B0604030504040204" pitchFamily="50" charset="-128"/>
            </a:endParaRPr>
          </a:p>
          <a:p>
            <a:pPr>
              <a:lnSpc>
                <a:spcPct val="130000"/>
              </a:lnSpc>
            </a:pPr>
            <a:r>
              <a:rPr lang="ja-JP" altLang="en-US" sz="2000" dirty="0">
                <a:latin typeface="Meiryo UI" panose="020B0604030504040204" pitchFamily="50" charset="-128"/>
                <a:ea typeface="Meiryo UI" panose="020B0604030504040204" pitchFamily="50" charset="-128"/>
              </a:rPr>
              <a:t>　また、復職直後は自分の想像以上に体調や気持ちが安定しなかったり変化したりする場合があります。</a:t>
            </a:r>
            <a:endParaRPr lang="en-US" altLang="ja-JP" sz="2000" dirty="0">
              <a:latin typeface="Meiryo UI" panose="020B0604030504040204" pitchFamily="50" charset="-128"/>
              <a:ea typeface="Meiryo UI" panose="020B0604030504040204" pitchFamily="50" charset="-128"/>
            </a:endParaRPr>
          </a:p>
          <a:p>
            <a:pPr>
              <a:lnSpc>
                <a:spcPct val="130000"/>
              </a:lnSpc>
            </a:pPr>
            <a:r>
              <a:rPr lang="ja-JP" altLang="en-US" sz="2000" dirty="0">
                <a:latin typeface="Meiryo UI" panose="020B0604030504040204" pitchFamily="50" charset="-128"/>
                <a:ea typeface="Meiryo UI" panose="020B0604030504040204" pitchFamily="50" charset="-128"/>
              </a:rPr>
              <a:t>　そのような場合も我慢せず、上司とのコミュニケーションをこまめにとりましょう。</a:t>
            </a:r>
            <a:endParaRPr lang="en-US" altLang="ja-JP" sz="2000" dirty="0">
              <a:latin typeface="Meiryo UI" panose="020B0604030504040204" pitchFamily="50" charset="-128"/>
              <a:ea typeface="Meiryo UI" panose="020B0604030504040204" pitchFamily="50" charset="-128"/>
            </a:endParaRPr>
          </a:p>
          <a:p>
            <a:pPr>
              <a:lnSpc>
                <a:spcPct val="130000"/>
              </a:lnSpc>
            </a:pPr>
            <a:r>
              <a:rPr lang="ja-JP" altLang="en-US" sz="2000" b="1" dirty="0">
                <a:solidFill>
                  <a:srgbClr val="F5830A"/>
                </a:solidFill>
                <a:latin typeface="Meiryo UI" panose="020B0604030504040204" pitchFamily="50" charset="-128"/>
                <a:ea typeface="Meiryo UI" panose="020B0604030504040204" pitchFamily="50" charset="-128"/>
              </a:rPr>
              <a:t>・自分の考え、思いを伝えましょう</a:t>
            </a:r>
            <a:endParaRPr lang="en-US" altLang="ja-JP" sz="2000" b="1" dirty="0">
              <a:solidFill>
                <a:srgbClr val="F5830A"/>
              </a:solidFill>
              <a:latin typeface="Meiryo UI" panose="020B0604030504040204" pitchFamily="50" charset="-128"/>
              <a:ea typeface="Meiryo UI" panose="020B0604030504040204" pitchFamily="50" charset="-128"/>
            </a:endParaRPr>
          </a:p>
          <a:p>
            <a:pPr>
              <a:lnSpc>
                <a:spcPct val="130000"/>
              </a:lnSpc>
            </a:pPr>
            <a:r>
              <a:rPr lang="ja-JP" altLang="en-US" sz="2000" dirty="0">
                <a:latin typeface="Meiryo UI" panose="020B0604030504040204" pitchFamily="50" charset="-128"/>
                <a:ea typeface="Meiryo UI" panose="020B0604030504040204" pitchFamily="50" charset="-128"/>
              </a:rPr>
              <a:t>　自分の体調</a:t>
            </a:r>
            <a:r>
              <a:rPr lang="ja-JP" altLang="en-US" sz="2000" dirty="0">
                <a:highlight>
                  <a:srgbClr val="FFFFFF"/>
                </a:highlight>
                <a:latin typeface="Meiryo UI" panose="020B0604030504040204" pitchFamily="50" charset="-128"/>
                <a:ea typeface="Meiryo UI" panose="020B0604030504040204" pitchFamily="50" charset="-128"/>
              </a:rPr>
              <a:t>等を伝えると共に、自分がどうしたいのか、どのように思っているのかも伝えること</a:t>
            </a:r>
            <a:r>
              <a:rPr lang="ja-JP" altLang="en-US" sz="2000" dirty="0">
                <a:latin typeface="Meiryo UI" panose="020B0604030504040204" pitchFamily="50" charset="-128"/>
                <a:ea typeface="Meiryo UI" panose="020B0604030504040204" pitchFamily="50" charset="-128"/>
              </a:rPr>
              <a:t>が大切です。</a:t>
            </a:r>
            <a:endParaRPr lang="en-US" altLang="ja-JP" sz="2000" dirty="0">
              <a:latin typeface="Meiryo UI" panose="020B0604030504040204" pitchFamily="50" charset="-128"/>
              <a:ea typeface="Meiryo UI" panose="020B0604030504040204" pitchFamily="50" charset="-128"/>
            </a:endParaRPr>
          </a:p>
          <a:p>
            <a:pPr>
              <a:lnSpc>
                <a:spcPct val="130000"/>
              </a:lnSpc>
            </a:pPr>
            <a:endParaRPr lang="ja-JP" altLang="en-US" sz="11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ct val="130000"/>
              </a:lnSpc>
            </a:pPr>
            <a:endParaRPr lang="en-US" altLang="ja-JP" sz="1100" dirty="0">
              <a:solidFill>
                <a:schemeClr val="tx1">
                  <a:lumMod val="75000"/>
                  <a:lumOff val="25000"/>
                </a:schemeClr>
              </a:solidFill>
              <a:latin typeface="Meiryo UI" panose="020B0604030504040204" pitchFamily="50" charset="-128"/>
              <a:ea typeface="Meiryo UI" panose="020B0604030504040204" pitchFamily="50" charset="-128"/>
            </a:endParaRPr>
          </a:p>
          <a:p>
            <a:pPr>
              <a:lnSpc>
                <a:spcPct val="130000"/>
              </a:lnSpc>
            </a:pPr>
            <a:endParaRPr lang="en-US" altLang="ja-JP" sz="1100"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21" name="正方形/長方形 20"/>
          <p:cNvSpPr/>
          <p:nvPr/>
        </p:nvSpPr>
        <p:spPr>
          <a:xfrm>
            <a:off x="10001251" y="184821"/>
            <a:ext cx="2057400" cy="819150"/>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sz="2400" b="1" dirty="0"/>
              <a:t>ご本人向け</a:t>
            </a:r>
          </a:p>
        </p:txBody>
      </p:sp>
      <p:sp>
        <p:nvSpPr>
          <p:cNvPr id="20" name="タイトル 1"/>
          <p:cNvSpPr txBox="1">
            <a:spLocks/>
          </p:cNvSpPr>
          <p:nvPr/>
        </p:nvSpPr>
        <p:spPr>
          <a:xfrm>
            <a:off x="207136" y="184821"/>
            <a:ext cx="10515600" cy="1025793"/>
          </a:xfrm>
          <a:prstGeom prst="rect">
            <a:avLst/>
          </a:prstGeom>
        </p:spPr>
        <p:txBody>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dirty="0"/>
              <a:t>６．復職に向けて</a:t>
            </a:r>
          </a:p>
        </p:txBody>
      </p:sp>
      <p:sp>
        <p:nvSpPr>
          <p:cNvPr id="7" name="テキスト ボックス 6">
            <a:extLst>
              <a:ext uri="{FF2B5EF4-FFF2-40B4-BE49-F238E27FC236}">
                <a16:creationId xmlns:a16="http://schemas.microsoft.com/office/drawing/2014/main" id="{2FE9678B-9986-4DE3-B232-432ACCA8E7D3}"/>
              </a:ext>
            </a:extLst>
          </p:cNvPr>
          <p:cNvSpPr txBox="1"/>
          <p:nvPr/>
        </p:nvSpPr>
        <p:spPr>
          <a:xfrm>
            <a:off x="10122927" y="100397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191205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04699AE2-5407-4901-97DC-E825A64107E3}"/>
              </a:ext>
            </a:extLst>
          </p:cNvPr>
          <p:cNvSpPr txBox="1"/>
          <p:nvPr/>
        </p:nvSpPr>
        <p:spPr>
          <a:xfrm>
            <a:off x="563944" y="1017342"/>
            <a:ext cx="7327900" cy="513474"/>
          </a:xfrm>
          <a:prstGeom prst="rect">
            <a:avLst/>
          </a:prstGeom>
          <a:noFill/>
        </p:spPr>
        <p:txBody>
          <a:bodyPr wrap="square" rtlCol="0">
            <a:spAutoFit/>
          </a:bodyPr>
          <a:lstStyle/>
          <a:p>
            <a:pPr>
              <a:lnSpc>
                <a:spcPct val="130000"/>
              </a:lnSpc>
            </a:pPr>
            <a:r>
              <a:rPr lang="en-US" altLang="ja-JP" sz="2400" b="1" dirty="0">
                <a:solidFill>
                  <a:schemeClr val="tx1">
                    <a:lumMod val="75000"/>
                    <a:lumOff val="25000"/>
                  </a:schemeClr>
                </a:solidFill>
                <a:latin typeface="Meiryo UI" panose="020B0604030504040204" pitchFamily="50" charset="-128"/>
                <a:ea typeface="Meiryo UI" panose="020B0604030504040204" pitchFamily="50" charset="-128"/>
              </a:rPr>
              <a:t>【</a:t>
            </a:r>
            <a:r>
              <a:rPr lang="ja-JP" altLang="en-US" sz="2400" b="1" dirty="0">
                <a:solidFill>
                  <a:schemeClr val="tx1">
                    <a:lumMod val="75000"/>
                    <a:lumOff val="25000"/>
                  </a:schemeClr>
                </a:solidFill>
                <a:latin typeface="Meiryo UI" panose="020B0604030504040204" pitchFamily="50" charset="-128"/>
                <a:ea typeface="Meiryo UI" panose="020B0604030504040204" pitchFamily="50" charset="-128"/>
              </a:rPr>
              <a:t>上司に報告するポイント</a:t>
            </a:r>
            <a:r>
              <a:rPr lang="en-US" altLang="ja-JP" sz="2400" b="1" dirty="0">
                <a:solidFill>
                  <a:schemeClr val="tx1">
                    <a:lumMod val="75000"/>
                    <a:lumOff val="25000"/>
                  </a:schemeClr>
                </a:solidFill>
                <a:latin typeface="Meiryo UI" panose="020B0604030504040204" pitchFamily="50" charset="-128"/>
                <a:ea typeface="Meiryo UI" panose="020B0604030504040204" pitchFamily="50" charset="-128"/>
              </a:rPr>
              <a:t>】</a:t>
            </a:r>
            <a:endParaRPr lang="ja-JP" altLang="en-US" sz="2400" b="1" dirty="0">
              <a:solidFill>
                <a:schemeClr val="tx1">
                  <a:lumMod val="75000"/>
                  <a:lumOff val="25000"/>
                </a:schemeClr>
              </a:solidFill>
              <a:latin typeface="Meiryo UI" panose="020B0604030504040204" pitchFamily="50" charset="-128"/>
              <a:ea typeface="Meiryo UI" panose="020B0604030504040204" pitchFamily="50" charset="-128"/>
            </a:endParaRPr>
          </a:p>
        </p:txBody>
      </p:sp>
      <p:graphicFrame>
        <p:nvGraphicFramePr>
          <p:cNvPr id="18" name="表 36">
            <a:extLst>
              <a:ext uri="{FF2B5EF4-FFF2-40B4-BE49-F238E27FC236}">
                <a16:creationId xmlns:a16="http://schemas.microsoft.com/office/drawing/2014/main" id="{0A3FA9BE-3C73-4279-846B-F2F04F4DFAB3}"/>
              </a:ext>
            </a:extLst>
          </p:cNvPr>
          <p:cNvGraphicFramePr>
            <a:graphicFrameLocks noGrp="1"/>
          </p:cNvGraphicFramePr>
          <p:nvPr>
            <p:extLst>
              <p:ext uri="{D42A27DB-BD31-4B8C-83A1-F6EECF244321}">
                <p14:modId xmlns:p14="http://schemas.microsoft.com/office/powerpoint/2010/main" val="1647768526"/>
              </p:ext>
            </p:extLst>
          </p:nvPr>
        </p:nvGraphicFramePr>
        <p:xfrm>
          <a:off x="707422" y="1692464"/>
          <a:ext cx="10824170" cy="4873842"/>
        </p:xfrm>
        <a:graphic>
          <a:graphicData uri="http://schemas.openxmlformats.org/drawingml/2006/table">
            <a:tbl>
              <a:tblPr bandRow="1">
                <a:tableStyleId>{F2DE63D5-997A-4646-A377-4702673A728D}</a:tableStyleId>
              </a:tblPr>
              <a:tblGrid>
                <a:gridCol w="3360504">
                  <a:extLst>
                    <a:ext uri="{9D8B030D-6E8A-4147-A177-3AD203B41FA5}">
                      <a16:colId xmlns:a16="http://schemas.microsoft.com/office/drawing/2014/main" val="3358181930"/>
                    </a:ext>
                  </a:extLst>
                </a:gridCol>
                <a:gridCol w="7463666">
                  <a:extLst>
                    <a:ext uri="{9D8B030D-6E8A-4147-A177-3AD203B41FA5}">
                      <a16:colId xmlns:a16="http://schemas.microsoft.com/office/drawing/2014/main" val="656217834"/>
                    </a:ext>
                  </a:extLst>
                </a:gridCol>
              </a:tblGrid>
              <a:tr h="488891">
                <a:tc>
                  <a:txBody>
                    <a:bodyPr/>
                    <a:lstStyle/>
                    <a:p>
                      <a:r>
                        <a:rPr kumimoji="1" lang="ja-JP" altLang="en-US" sz="1800" b="0" dirty="0">
                          <a:solidFill>
                            <a:schemeClr val="tx1"/>
                          </a:solidFill>
                          <a:latin typeface="Meiryo UI" panose="020B0604030504040204" pitchFamily="50" charset="-128"/>
                          <a:ea typeface="Meiryo UI" panose="020B0604030504040204" pitchFamily="50" charset="-128"/>
                        </a:rPr>
                        <a:t>今後の治療内容</a:t>
                      </a:r>
                    </a:p>
                  </a:txBody>
                  <a:tcPr marL="180000" anchor="ctr">
                    <a:lnL w="9525" cap="flat" cmpd="sng" algn="ctr">
                      <a:solidFill>
                        <a:srgbClr val="F5830A"/>
                      </a:solidFill>
                      <a:prstDash val="solid"/>
                      <a:round/>
                      <a:headEnd type="none" w="med" len="med"/>
                      <a:tailEnd type="none" w="med" len="med"/>
                    </a:lnL>
                    <a:lnR w="9525" cap="flat" cmpd="sng" algn="ctr">
                      <a:solidFill>
                        <a:srgbClr val="F5830A"/>
                      </a:solidFill>
                      <a:prstDash val="solid"/>
                      <a:round/>
                      <a:headEnd type="none" w="med" len="med"/>
                      <a:tailEnd type="none" w="med" len="med"/>
                    </a:lnR>
                    <a:lnT w="9525" cap="flat" cmpd="sng" algn="ctr">
                      <a:solidFill>
                        <a:srgbClr val="F5830A"/>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AC184">
                        <a:alpha val="80000"/>
                      </a:srgb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marL="180000" anchor="ctr">
                    <a:lnL w="9525" cap="flat" cmpd="sng" algn="ctr">
                      <a:solidFill>
                        <a:srgbClr val="F5830A"/>
                      </a:solidFill>
                      <a:prstDash val="solid"/>
                      <a:round/>
                      <a:headEnd type="none" w="med" len="med"/>
                      <a:tailEnd type="none" w="med" len="med"/>
                    </a:lnL>
                    <a:lnR w="9525" cap="flat" cmpd="sng" algn="ctr">
                      <a:solidFill>
                        <a:srgbClr val="F5830A"/>
                      </a:solidFill>
                      <a:prstDash val="solid"/>
                      <a:round/>
                      <a:headEnd type="none" w="med" len="med"/>
                      <a:tailEnd type="none" w="med" len="med"/>
                    </a:lnR>
                    <a:lnT w="9525" cap="flat" cmpd="sng" algn="ctr">
                      <a:solidFill>
                        <a:srgbClr val="F5830A"/>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230513550"/>
                  </a:ext>
                </a:extLst>
              </a:tr>
              <a:tr h="488891">
                <a:tc gridSpan="2">
                  <a:txBody>
                    <a:bodyPr/>
                    <a:lstStyle/>
                    <a:p>
                      <a:r>
                        <a:rPr kumimoji="1" lang="ja-JP" altLang="en-US" sz="1800" b="0" dirty="0">
                          <a:solidFill>
                            <a:schemeClr val="tx1"/>
                          </a:solidFill>
                          <a:latin typeface="Meiryo UI" panose="020B0604030504040204" pitchFamily="50" charset="-128"/>
                          <a:ea typeface="Meiryo UI" panose="020B0604030504040204" pitchFamily="50" charset="-128"/>
                        </a:rPr>
                        <a:t>メモ：</a:t>
                      </a:r>
                    </a:p>
                  </a:txBody>
                  <a:tcPr marL="180000" anchor="ctr">
                    <a:lnL w="9525" cap="flat" cmpd="sng" algn="ctr">
                      <a:solidFill>
                        <a:srgbClr val="F5830A"/>
                      </a:solidFill>
                      <a:prstDash val="solid"/>
                      <a:round/>
                      <a:headEnd type="none" w="med" len="med"/>
                      <a:tailEnd type="none" w="med" len="med"/>
                    </a:lnL>
                    <a:lnR w="9525" cap="flat" cmpd="sng" algn="ctr">
                      <a:solidFill>
                        <a:srgbClr val="F5830A"/>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FAC184"/>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445296102"/>
                  </a:ext>
                </a:extLst>
              </a:tr>
              <a:tr h="474398">
                <a:tc>
                  <a:txBody>
                    <a:bodyPr/>
                    <a:lstStyle/>
                    <a:p>
                      <a:r>
                        <a:rPr kumimoji="1" lang="ja-JP" altLang="en-US" sz="1800" b="0" dirty="0">
                          <a:solidFill>
                            <a:schemeClr val="tx1"/>
                          </a:solidFill>
                          <a:latin typeface="Meiryo UI" panose="020B0604030504040204" pitchFamily="50" charset="-128"/>
                          <a:ea typeface="Meiryo UI" panose="020B0604030504040204" pitchFamily="50" charset="-128"/>
                        </a:rPr>
                        <a:t>現在の体調や気持ち</a:t>
                      </a:r>
                    </a:p>
                  </a:txBody>
                  <a:tcPr marL="180000" anchor="ctr">
                    <a:lnL w="9525" cap="flat" cmpd="sng" algn="ctr">
                      <a:solidFill>
                        <a:srgbClr val="F5830A"/>
                      </a:solidFill>
                      <a:prstDash val="solid"/>
                      <a:round/>
                      <a:headEnd type="none" w="med" len="med"/>
                      <a:tailEnd type="none" w="med" len="med"/>
                    </a:lnL>
                    <a:lnR w="9525" cap="flat" cmpd="sng" algn="ctr">
                      <a:solidFill>
                        <a:srgbClr val="F5830A"/>
                      </a:solidFill>
                      <a:prstDash val="solid"/>
                      <a:round/>
                      <a:headEnd type="none" w="med" len="med"/>
                      <a:tailEnd type="none" w="med" len="med"/>
                    </a:lnR>
                    <a:lnT w="12700" cap="flat" cmpd="sng" algn="ctr">
                      <a:solidFill>
                        <a:srgbClr val="FAC184"/>
                      </a:solidFill>
                      <a:prstDash val="solid"/>
                      <a:round/>
                      <a:headEnd type="none" w="med" len="med"/>
                      <a:tailEnd type="none" w="med" len="med"/>
                    </a:lnT>
                    <a:lnB w="12700" cap="flat" cmpd="sng" algn="ctr">
                      <a:solidFill>
                        <a:srgbClr val="FAC184"/>
                      </a:solidFill>
                      <a:prstDash val="solid"/>
                      <a:round/>
                      <a:headEnd type="none" w="med" len="med"/>
                      <a:tailEnd type="none" w="med" len="med"/>
                    </a:lnB>
                    <a:solidFill>
                      <a:srgbClr val="FAC184">
                        <a:alpha val="80000"/>
                      </a:srgb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marL="180000" anchor="ctr">
                    <a:lnL w="9525" cap="flat" cmpd="sng" algn="ctr">
                      <a:solidFill>
                        <a:srgbClr val="F5830A"/>
                      </a:solidFill>
                      <a:prstDash val="solid"/>
                      <a:round/>
                      <a:headEnd type="none" w="med" len="med"/>
                      <a:tailEnd type="none" w="med" len="med"/>
                    </a:lnL>
                    <a:lnR w="9525" cap="flat" cmpd="sng" algn="ctr">
                      <a:solidFill>
                        <a:srgbClr val="F5830A"/>
                      </a:solidFill>
                      <a:prstDash val="solid"/>
                      <a:round/>
                      <a:headEnd type="none" w="med" len="med"/>
                      <a:tailEnd type="none" w="med" len="med"/>
                    </a:lnR>
                    <a:lnT w="12700" cap="flat" cmpd="sng" algn="ctr">
                      <a:solidFill>
                        <a:srgbClr val="FAC184"/>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3064270883"/>
                  </a:ext>
                </a:extLst>
              </a:tr>
              <a:tr h="524107">
                <a:tc gridSpan="2">
                  <a:txBody>
                    <a:bodyPr/>
                    <a:lstStyle/>
                    <a:p>
                      <a:r>
                        <a:rPr kumimoji="1" lang="ja-JP" altLang="en-US" sz="1800" b="0" dirty="0">
                          <a:solidFill>
                            <a:schemeClr val="tx1"/>
                          </a:solidFill>
                          <a:latin typeface="Meiryo UI" panose="020B0604030504040204" pitchFamily="50" charset="-128"/>
                          <a:ea typeface="Meiryo UI" panose="020B0604030504040204" pitchFamily="50" charset="-128"/>
                        </a:rPr>
                        <a:t>メモ：</a:t>
                      </a:r>
                    </a:p>
                  </a:txBody>
                  <a:tcPr marL="180000" anchor="ctr">
                    <a:lnL w="9525" cap="flat" cmpd="sng" algn="ctr">
                      <a:solidFill>
                        <a:srgbClr val="F5830A"/>
                      </a:solidFill>
                      <a:prstDash val="solid"/>
                      <a:round/>
                      <a:headEnd type="none" w="med" len="med"/>
                      <a:tailEnd type="none" w="med" len="med"/>
                    </a:lnL>
                    <a:lnR w="9525" cap="flat" cmpd="sng" algn="ctr">
                      <a:solidFill>
                        <a:srgbClr val="F5830A"/>
                      </a:solidFill>
                      <a:prstDash val="solid"/>
                      <a:round/>
                      <a:headEnd type="none" w="med" len="med"/>
                      <a:tailEnd type="none" w="med" len="med"/>
                    </a:lnR>
                    <a:lnT w="12700" cap="flat" cmpd="sng" algn="ctr">
                      <a:solidFill>
                        <a:srgbClr val="FAC184"/>
                      </a:solidFill>
                      <a:prstDash val="solid"/>
                      <a:round/>
                      <a:headEnd type="none" w="med" len="med"/>
                      <a:tailEnd type="none" w="med" len="med"/>
                    </a:lnT>
                    <a:lnB w="12700" cap="flat" cmpd="sng" algn="ctr">
                      <a:solidFill>
                        <a:srgbClr val="FAC184"/>
                      </a:solidFill>
                      <a:prstDash val="solid"/>
                      <a:round/>
                      <a:headEnd type="none" w="med" len="med"/>
                      <a:tailEnd type="none" w="med" len="med"/>
                    </a:lnB>
                    <a:noFill/>
                  </a:tcPr>
                </a:tc>
                <a:tc hMerge="1">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marL="180000" anchor="ctr">
                    <a:lnL w="9525" cap="flat" cmpd="sng" algn="ctr">
                      <a:solidFill>
                        <a:srgbClr val="F5830A"/>
                      </a:solidFill>
                      <a:prstDash val="solid"/>
                      <a:round/>
                      <a:headEnd type="none" w="med" len="med"/>
                      <a:tailEnd type="none" w="med" len="med"/>
                    </a:lnL>
                    <a:lnR w="9525" cap="flat" cmpd="sng" algn="ctr">
                      <a:solidFill>
                        <a:srgbClr val="F5830A"/>
                      </a:solidFill>
                      <a:prstDash val="solid"/>
                      <a:round/>
                      <a:headEnd type="none" w="med" len="med"/>
                      <a:tailEnd type="none" w="med" len="med"/>
                    </a:lnR>
                    <a:lnT w="12700" cap="flat" cmpd="sng" algn="ctr">
                      <a:solidFill>
                        <a:srgbClr val="FAC184"/>
                      </a:solidFill>
                      <a:prstDash val="solid"/>
                      <a:round/>
                      <a:headEnd type="none" w="med" len="med"/>
                      <a:tailEnd type="none" w="med" len="med"/>
                    </a:lnT>
                    <a:lnB w="12700" cap="flat" cmpd="sng" algn="ctr">
                      <a:solidFill>
                        <a:srgbClr val="FAC184"/>
                      </a:solidFill>
                      <a:prstDash val="solid"/>
                      <a:round/>
                      <a:headEnd type="none" w="med" len="med"/>
                      <a:tailEnd type="none" w="med" len="med"/>
                    </a:lnB>
                    <a:noFill/>
                  </a:tcPr>
                </a:tc>
                <a:extLst>
                  <a:ext uri="{0D108BD9-81ED-4DB2-BD59-A6C34878D82A}">
                    <a16:rowId xmlns:a16="http://schemas.microsoft.com/office/drawing/2014/main" val="2637433568"/>
                  </a:ext>
                </a:extLst>
              </a:tr>
              <a:tr h="482030">
                <a:tc>
                  <a:txBody>
                    <a:bodyPr/>
                    <a:lstStyle/>
                    <a:p>
                      <a:r>
                        <a:rPr kumimoji="1" lang="ja-JP" altLang="en-US" sz="1800" b="0" dirty="0">
                          <a:solidFill>
                            <a:schemeClr val="tx1"/>
                          </a:solidFill>
                          <a:latin typeface="Meiryo UI" panose="020B0604030504040204" pitchFamily="50" charset="-128"/>
                          <a:ea typeface="Meiryo UI" panose="020B0604030504040204" pitchFamily="50" charset="-128"/>
                        </a:rPr>
                        <a:t>業務への影響：勤怠について</a:t>
                      </a:r>
                    </a:p>
                  </a:txBody>
                  <a:tcPr marL="180000" anchor="ctr">
                    <a:lnL w="9525" cap="flat" cmpd="sng" algn="ctr">
                      <a:solidFill>
                        <a:srgbClr val="F5830A"/>
                      </a:solidFill>
                      <a:prstDash val="solid"/>
                      <a:round/>
                      <a:headEnd type="none" w="med" len="med"/>
                      <a:tailEnd type="none" w="med" len="med"/>
                    </a:lnL>
                    <a:lnR w="9525" cap="flat" cmpd="sng" algn="ctr">
                      <a:solidFill>
                        <a:srgbClr val="F5830A"/>
                      </a:solidFill>
                      <a:prstDash val="solid"/>
                      <a:round/>
                      <a:headEnd type="none" w="med" len="med"/>
                      <a:tailEnd type="none" w="med" len="med"/>
                    </a:lnR>
                    <a:lnT w="12700" cap="flat" cmpd="sng" algn="ctr">
                      <a:solidFill>
                        <a:srgbClr val="FAC184"/>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AC184">
                        <a:alpha val="80000"/>
                      </a:srgb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marL="180000" anchor="ctr">
                    <a:lnL w="9525" cap="flat" cmpd="sng" algn="ctr">
                      <a:solidFill>
                        <a:srgbClr val="F5830A"/>
                      </a:solidFill>
                      <a:prstDash val="solid"/>
                      <a:round/>
                      <a:headEnd type="none" w="med" len="med"/>
                      <a:tailEnd type="none" w="med" len="med"/>
                    </a:lnL>
                    <a:lnR w="9525" cap="flat" cmpd="sng" algn="ctr">
                      <a:solidFill>
                        <a:srgbClr val="F5830A"/>
                      </a:solidFill>
                      <a:prstDash val="solid"/>
                      <a:round/>
                      <a:headEnd type="none" w="med" len="med"/>
                      <a:tailEnd type="none" w="med" len="med"/>
                    </a:lnR>
                    <a:lnT w="12700" cap="flat" cmpd="sng" algn="ctr">
                      <a:solidFill>
                        <a:srgbClr val="FAC184"/>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429489346"/>
                  </a:ext>
                </a:extLst>
              </a:tr>
              <a:tr h="488891">
                <a:tc gridSpan="2">
                  <a:txBody>
                    <a:bodyPr/>
                    <a:lstStyle/>
                    <a:p>
                      <a:r>
                        <a:rPr kumimoji="1" lang="ja-JP" altLang="en-US" sz="1800" b="0" dirty="0">
                          <a:solidFill>
                            <a:schemeClr val="tx1"/>
                          </a:solidFill>
                          <a:latin typeface="Meiryo UI" panose="020B0604030504040204" pitchFamily="50" charset="-128"/>
                          <a:ea typeface="Meiryo UI" panose="020B0604030504040204" pitchFamily="50" charset="-128"/>
                        </a:rPr>
                        <a:t>メモ：</a:t>
                      </a:r>
                    </a:p>
                  </a:txBody>
                  <a:tcPr marL="180000" anchor="ctr">
                    <a:lnL w="9525" cap="flat" cmpd="sng" algn="ctr">
                      <a:solidFill>
                        <a:srgbClr val="F5830A"/>
                      </a:solidFill>
                      <a:prstDash val="solid"/>
                      <a:round/>
                      <a:headEnd type="none" w="med" len="med"/>
                      <a:tailEnd type="none" w="med" len="med"/>
                    </a:lnL>
                    <a:lnR w="9525" cap="flat" cmpd="sng" algn="ctr">
                      <a:solidFill>
                        <a:srgbClr val="F5830A"/>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FAC184"/>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499869105"/>
                  </a:ext>
                </a:extLst>
              </a:tr>
              <a:tr h="523343">
                <a:tc>
                  <a:txBody>
                    <a:bodyPr/>
                    <a:lstStyle/>
                    <a:p>
                      <a:r>
                        <a:rPr kumimoji="1" lang="ja-JP" altLang="en-US" sz="1600" b="0" dirty="0">
                          <a:solidFill>
                            <a:schemeClr val="tx1"/>
                          </a:solidFill>
                          <a:latin typeface="Meiryo UI" panose="020B0604030504040204" pitchFamily="50" charset="-128"/>
                          <a:ea typeface="Meiryo UI" panose="020B0604030504040204" pitchFamily="50" charset="-128"/>
                        </a:rPr>
                        <a:t>業務への影響：業務内容について</a:t>
                      </a:r>
                    </a:p>
                  </a:txBody>
                  <a:tcPr marL="180000" anchor="ctr">
                    <a:lnL w="9525" cap="flat" cmpd="sng" algn="ctr">
                      <a:solidFill>
                        <a:srgbClr val="F5830A"/>
                      </a:solidFill>
                      <a:prstDash val="solid"/>
                      <a:round/>
                      <a:headEnd type="none" w="med" len="med"/>
                      <a:tailEnd type="none" w="med" len="med"/>
                    </a:lnL>
                    <a:lnR w="9525" cap="flat" cmpd="sng" algn="ctr">
                      <a:solidFill>
                        <a:srgbClr val="F5830A"/>
                      </a:solidFill>
                      <a:prstDash val="solid"/>
                      <a:round/>
                      <a:headEnd type="none" w="med" len="med"/>
                      <a:tailEnd type="none" w="med" len="med"/>
                    </a:lnR>
                    <a:lnT w="12700" cap="flat" cmpd="sng" algn="ctr">
                      <a:solidFill>
                        <a:srgbClr val="FAC184"/>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AC184">
                        <a:alpha val="80000"/>
                      </a:srgb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marL="180000" anchor="ctr">
                    <a:lnL w="9525" cap="flat" cmpd="sng" algn="ctr">
                      <a:solidFill>
                        <a:srgbClr val="F5830A"/>
                      </a:solidFill>
                      <a:prstDash val="solid"/>
                      <a:round/>
                      <a:headEnd type="none" w="med" len="med"/>
                      <a:tailEnd type="none" w="med" len="med"/>
                    </a:lnL>
                    <a:lnR w="9525" cap="flat" cmpd="sng" algn="ctr">
                      <a:solidFill>
                        <a:srgbClr val="F5830A"/>
                      </a:solidFill>
                      <a:prstDash val="solid"/>
                      <a:round/>
                      <a:headEnd type="none" w="med" len="med"/>
                      <a:tailEnd type="none" w="med" len="med"/>
                    </a:lnR>
                    <a:lnT w="9525" cap="flat" cmpd="sng" algn="ctr">
                      <a:solidFill>
                        <a:srgbClr val="FAC184"/>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876084016"/>
                  </a:ext>
                </a:extLst>
              </a:tr>
              <a:tr h="434897">
                <a:tc gridSpan="2">
                  <a:txBody>
                    <a:bodyPr/>
                    <a:lstStyle/>
                    <a:p>
                      <a:r>
                        <a:rPr kumimoji="1" lang="ja-JP" altLang="en-US" sz="1800" b="0" dirty="0">
                          <a:solidFill>
                            <a:schemeClr val="tx1"/>
                          </a:solidFill>
                          <a:latin typeface="Meiryo UI" panose="020B0604030504040204" pitchFamily="50" charset="-128"/>
                          <a:ea typeface="Meiryo UI" panose="020B0604030504040204" pitchFamily="50" charset="-128"/>
                        </a:rPr>
                        <a:t>メモ：</a:t>
                      </a:r>
                    </a:p>
                  </a:txBody>
                  <a:tcPr marL="180000" anchor="ctr">
                    <a:lnL w="9525" cap="flat" cmpd="sng" algn="ctr">
                      <a:solidFill>
                        <a:srgbClr val="F5830A"/>
                      </a:solidFill>
                      <a:prstDash val="solid"/>
                      <a:round/>
                      <a:headEnd type="none" w="med" len="med"/>
                      <a:tailEnd type="none" w="med" len="med"/>
                    </a:lnL>
                    <a:lnR w="9525" cap="flat" cmpd="sng" algn="ctr">
                      <a:solidFill>
                        <a:srgbClr val="F5830A"/>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FAC184"/>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553277161"/>
                  </a:ext>
                </a:extLst>
              </a:tr>
              <a:tr h="479503">
                <a:tc>
                  <a:txBody>
                    <a:bodyPr/>
                    <a:lstStyle/>
                    <a:p>
                      <a:r>
                        <a:rPr kumimoji="1" lang="ja-JP" altLang="en-US" sz="1800" b="0" dirty="0">
                          <a:solidFill>
                            <a:schemeClr val="tx1"/>
                          </a:solidFill>
                          <a:latin typeface="Meiryo UI" panose="020B0604030504040204" pitchFamily="50" charset="-128"/>
                          <a:ea typeface="Meiryo UI" panose="020B0604030504040204" pitchFamily="50" charset="-128"/>
                        </a:rPr>
                        <a:t>その他上司と共有した内容</a:t>
                      </a:r>
                    </a:p>
                  </a:txBody>
                  <a:tcPr marL="180000" anchor="ctr">
                    <a:lnL w="9525" cap="flat" cmpd="sng" algn="ctr">
                      <a:solidFill>
                        <a:srgbClr val="F5830A"/>
                      </a:solidFill>
                      <a:prstDash val="solid"/>
                      <a:round/>
                      <a:headEnd type="none" w="med" len="med"/>
                      <a:tailEnd type="none" w="med" len="med"/>
                    </a:lnL>
                    <a:lnR w="9525" cap="flat" cmpd="sng" algn="ctr">
                      <a:solidFill>
                        <a:srgbClr val="F5830A"/>
                      </a:solidFill>
                      <a:prstDash val="solid"/>
                      <a:round/>
                      <a:headEnd type="none" w="med" len="med"/>
                      <a:tailEnd type="none" w="med" len="med"/>
                    </a:lnR>
                    <a:lnT w="12700" cap="flat" cmpd="sng" algn="ctr">
                      <a:solidFill>
                        <a:srgbClr val="FAC184"/>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AC184">
                        <a:alpha val="80000"/>
                      </a:srgbClr>
                    </a:solidFill>
                  </a:tcPr>
                </a:tc>
                <a:tc>
                  <a:txBody>
                    <a:bodyPr/>
                    <a:lstStyle/>
                    <a:p>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marL="180000" anchor="ctr">
                    <a:lnL w="9525" cap="flat" cmpd="sng" algn="ctr">
                      <a:solidFill>
                        <a:srgbClr val="F5830A"/>
                      </a:solidFill>
                      <a:prstDash val="solid"/>
                      <a:round/>
                      <a:headEnd type="none" w="med" len="med"/>
                      <a:tailEnd type="none" w="med" len="med"/>
                    </a:lnL>
                    <a:lnR w="9525" cap="flat" cmpd="sng" algn="ctr">
                      <a:solidFill>
                        <a:srgbClr val="F5830A"/>
                      </a:solidFill>
                      <a:prstDash val="solid"/>
                      <a:round/>
                      <a:headEnd type="none" w="med" len="med"/>
                      <a:tailEnd type="none" w="med" len="med"/>
                    </a:lnR>
                    <a:lnT w="9525" cap="flat" cmpd="sng" algn="ctr">
                      <a:solidFill>
                        <a:srgbClr val="FAC184"/>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511210309"/>
                  </a:ext>
                </a:extLst>
              </a:tr>
              <a:tr h="488891">
                <a:tc gridSpan="2">
                  <a:txBody>
                    <a:bodyPr/>
                    <a:lstStyle/>
                    <a:p>
                      <a:r>
                        <a:rPr kumimoji="1" lang="ja-JP" altLang="en-US" sz="1800" b="0" dirty="0">
                          <a:solidFill>
                            <a:schemeClr val="tx1"/>
                          </a:solidFill>
                          <a:latin typeface="Meiryo UI" panose="020B0604030504040204" pitchFamily="50" charset="-128"/>
                          <a:ea typeface="Meiryo UI" panose="020B0604030504040204" pitchFamily="50" charset="-128"/>
                        </a:rPr>
                        <a:t>メモ：</a:t>
                      </a:r>
                    </a:p>
                  </a:txBody>
                  <a:tcPr marL="180000" anchor="ctr">
                    <a:lnL w="9525" cap="flat" cmpd="sng" algn="ctr">
                      <a:solidFill>
                        <a:srgbClr val="F5830A"/>
                      </a:solidFill>
                      <a:prstDash val="solid"/>
                      <a:round/>
                      <a:headEnd type="none" w="med" len="med"/>
                      <a:tailEnd type="none" w="med" len="med"/>
                    </a:lnL>
                    <a:lnR w="9525" cap="flat" cmpd="sng" algn="ctr">
                      <a:solidFill>
                        <a:srgbClr val="F5830A"/>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rgbClr val="FAC184"/>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513582284"/>
                  </a:ext>
                </a:extLst>
              </a:tr>
            </a:tbl>
          </a:graphicData>
        </a:graphic>
      </p:graphicFrame>
      <p:sp>
        <p:nvSpPr>
          <p:cNvPr id="21" name="正方形/長方形 20"/>
          <p:cNvSpPr/>
          <p:nvPr/>
        </p:nvSpPr>
        <p:spPr>
          <a:xfrm>
            <a:off x="10001251" y="184821"/>
            <a:ext cx="2057400" cy="819150"/>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sz="2400" b="1" dirty="0"/>
              <a:t>ご本人向け</a:t>
            </a:r>
          </a:p>
        </p:txBody>
      </p:sp>
      <p:sp>
        <p:nvSpPr>
          <p:cNvPr id="20" name="タイトル 1"/>
          <p:cNvSpPr txBox="1">
            <a:spLocks/>
          </p:cNvSpPr>
          <p:nvPr/>
        </p:nvSpPr>
        <p:spPr>
          <a:xfrm>
            <a:off x="207136" y="184821"/>
            <a:ext cx="10515600" cy="1025793"/>
          </a:xfrm>
          <a:prstGeom prst="rect">
            <a:avLst/>
          </a:prstGeom>
        </p:spPr>
        <p:txBody>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dirty="0"/>
              <a:t>６．復職に向けて</a:t>
            </a:r>
          </a:p>
        </p:txBody>
      </p:sp>
      <p:sp>
        <p:nvSpPr>
          <p:cNvPr id="7" name="テキスト ボックス 6">
            <a:extLst>
              <a:ext uri="{FF2B5EF4-FFF2-40B4-BE49-F238E27FC236}">
                <a16:creationId xmlns:a16="http://schemas.microsoft.com/office/drawing/2014/main" id="{2FE9678B-9986-4DE3-B232-432ACCA8E7D3}"/>
              </a:ext>
            </a:extLst>
          </p:cNvPr>
          <p:cNvSpPr txBox="1"/>
          <p:nvPr/>
        </p:nvSpPr>
        <p:spPr>
          <a:xfrm>
            <a:off x="10162099" y="979406"/>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28784207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7136" y="184821"/>
            <a:ext cx="10515600" cy="1025793"/>
          </a:xfrm>
        </p:spPr>
        <p:txBody>
          <a:bodyPr>
            <a:normAutofit/>
          </a:bodyPr>
          <a:lstStyle/>
          <a:p>
            <a:r>
              <a:rPr lang="ja-JP" altLang="en-US" dirty="0"/>
              <a:t>７</a:t>
            </a:r>
            <a:r>
              <a:rPr lang="en-US" altLang="ja-JP" dirty="0"/>
              <a:t>.</a:t>
            </a:r>
            <a:r>
              <a:rPr lang="ja-JP" altLang="en-US" dirty="0"/>
              <a:t>参考例①</a:t>
            </a:r>
            <a:endParaRPr kumimoji="1" lang="ja-JP" altLang="en-US" dirty="0"/>
          </a:p>
        </p:txBody>
      </p:sp>
      <p:cxnSp>
        <p:nvCxnSpPr>
          <p:cNvPr id="5" name="直線コネクタ 4"/>
          <p:cNvCxnSpPr/>
          <p:nvPr/>
        </p:nvCxnSpPr>
        <p:spPr>
          <a:xfrm flipH="1">
            <a:off x="501805" y="3624146"/>
            <a:ext cx="11151" cy="702527"/>
          </a:xfrm>
          <a:prstGeom prst="line">
            <a:avLst/>
          </a:prstGeom>
        </p:spPr>
        <p:style>
          <a:lnRef idx="3">
            <a:schemeClr val="dk1"/>
          </a:lnRef>
          <a:fillRef idx="0">
            <a:schemeClr val="dk1"/>
          </a:fillRef>
          <a:effectRef idx="2">
            <a:schemeClr val="dk1"/>
          </a:effectRef>
          <a:fontRef idx="minor">
            <a:schemeClr val="tx1"/>
          </a:fontRef>
        </p:style>
      </p:cxnSp>
      <p:cxnSp>
        <p:nvCxnSpPr>
          <p:cNvPr id="6" name="直線コネクタ 5"/>
          <p:cNvCxnSpPr/>
          <p:nvPr/>
        </p:nvCxnSpPr>
        <p:spPr>
          <a:xfrm flipH="1">
            <a:off x="512956" y="4042850"/>
            <a:ext cx="10524238" cy="5043"/>
          </a:xfrm>
          <a:prstGeom prst="line">
            <a:avLst/>
          </a:prstGeom>
        </p:spPr>
        <p:style>
          <a:lnRef idx="3">
            <a:schemeClr val="dk1"/>
          </a:lnRef>
          <a:fillRef idx="0">
            <a:schemeClr val="dk1"/>
          </a:fillRef>
          <a:effectRef idx="2">
            <a:schemeClr val="dk1"/>
          </a:effectRef>
          <a:fontRef idx="minor">
            <a:schemeClr val="tx1"/>
          </a:fontRef>
        </p:style>
      </p:cxnSp>
      <p:cxnSp>
        <p:nvCxnSpPr>
          <p:cNvPr id="10" name="直線コネクタ 9"/>
          <p:cNvCxnSpPr/>
          <p:nvPr/>
        </p:nvCxnSpPr>
        <p:spPr>
          <a:xfrm flipH="1">
            <a:off x="11045047" y="3624146"/>
            <a:ext cx="11151" cy="702527"/>
          </a:xfrm>
          <a:prstGeom prst="line">
            <a:avLst/>
          </a:prstGeom>
        </p:spPr>
        <p:style>
          <a:lnRef idx="3">
            <a:schemeClr val="dk1"/>
          </a:lnRef>
          <a:fillRef idx="0">
            <a:schemeClr val="dk1"/>
          </a:fillRef>
          <a:effectRef idx="2">
            <a:schemeClr val="dk1"/>
          </a:effectRef>
          <a:fontRef idx="minor">
            <a:schemeClr val="tx1"/>
          </a:fontRef>
        </p:style>
      </p:cxnSp>
      <p:cxnSp>
        <p:nvCxnSpPr>
          <p:cNvPr id="11" name="直線コネクタ 10"/>
          <p:cNvCxnSpPr/>
          <p:nvPr/>
        </p:nvCxnSpPr>
        <p:spPr>
          <a:xfrm flipH="1">
            <a:off x="3096322" y="3624146"/>
            <a:ext cx="11151" cy="702527"/>
          </a:xfrm>
          <a:prstGeom prst="line">
            <a:avLst/>
          </a:prstGeom>
        </p:spPr>
        <p:style>
          <a:lnRef idx="3">
            <a:schemeClr val="dk1"/>
          </a:lnRef>
          <a:fillRef idx="0">
            <a:schemeClr val="dk1"/>
          </a:fillRef>
          <a:effectRef idx="2">
            <a:schemeClr val="dk1"/>
          </a:effectRef>
          <a:fontRef idx="minor">
            <a:schemeClr val="tx1"/>
          </a:fontRef>
        </p:style>
      </p:cxnSp>
      <p:sp>
        <p:nvSpPr>
          <p:cNvPr id="13" name="テキスト ボックス 12"/>
          <p:cNvSpPr txBox="1"/>
          <p:nvPr/>
        </p:nvSpPr>
        <p:spPr>
          <a:xfrm>
            <a:off x="1055649" y="4142008"/>
            <a:ext cx="2051824" cy="646331"/>
          </a:xfrm>
          <a:prstGeom prst="rect">
            <a:avLst/>
          </a:prstGeom>
          <a:noFill/>
        </p:spPr>
        <p:txBody>
          <a:bodyPr wrap="square" rtlCol="0">
            <a:spAutoFit/>
          </a:bodyPr>
          <a:lstStyle/>
          <a:p>
            <a:r>
              <a:rPr lang="en-US" altLang="ja-JP" b="1" dirty="0"/>
              <a:t>【</a:t>
            </a:r>
            <a:r>
              <a:rPr lang="ja-JP" altLang="en-US" b="1" dirty="0"/>
              <a:t>入院・手術</a:t>
            </a:r>
            <a:r>
              <a:rPr lang="en-US" altLang="ja-JP" b="1" dirty="0"/>
              <a:t>】</a:t>
            </a:r>
          </a:p>
          <a:p>
            <a:r>
              <a:rPr kumimoji="1" lang="ja-JP" altLang="en-US" b="1" dirty="0"/>
              <a:t>　期間：</a:t>
            </a:r>
            <a:r>
              <a:rPr lang="ja-JP" altLang="en-US" b="1" dirty="0"/>
              <a:t>２週間</a:t>
            </a:r>
            <a:endParaRPr kumimoji="1" lang="ja-JP" altLang="en-US" b="1" dirty="0"/>
          </a:p>
        </p:txBody>
      </p:sp>
      <p:sp>
        <p:nvSpPr>
          <p:cNvPr id="14" name="下矢印吹き出し 13"/>
          <p:cNvSpPr/>
          <p:nvPr/>
        </p:nvSpPr>
        <p:spPr>
          <a:xfrm>
            <a:off x="931127" y="2371371"/>
            <a:ext cx="1940862" cy="1672013"/>
          </a:xfrm>
          <a:prstGeom prst="downArrowCallout">
            <a:avLst>
              <a:gd name="adj1" fmla="val 10370"/>
              <a:gd name="adj2" fmla="val 14329"/>
              <a:gd name="adj3" fmla="val 12621"/>
              <a:gd name="adj4" fmla="val 79044"/>
            </a:avLst>
          </a:prstGeom>
          <a:ln>
            <a:solidFill>
              <a:srgbClr val="FF6600"/>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600" dirty="0"/>
              <a:t>積立休暇</a:t>
            </a:r>
            <a:r>
              <a:rPr kumimoji="1" lang="ja-JP" altLang="en-US" sz="1600" dirty="0"/>
              <a:t>で</a:t>
            </a:r>
            <a:r>
              <a:rPr lang="ja-JP" altLang="en-US" sz="1600" dirty="0"/>
              <a:t>２週間</a:t>
            </a:r>
            <a:r>
              <a:rPr kumimoji="1" lang="ja-JP" altLang="en-US" sz="1600" dirty="0"/>
              <a:t>休む。</a:t>
            </a:r>
            <a:r>
              <a:rPr lang="ja-JP" altLang="en-US" sz="1600" dirty="0"/>
              <a:t>５</a:t>
            </a:r>
            <a:r>
              <a:rPr kumimoji="1" lang="ja-JP" altLang="en-US" sz="1600" dirty="0"/>
              <a:t>日間入院し、内視鏡手術。</a:t>
            </a:r>
            <a:r>
              <a:rPr lang="ja-JP" altLang="en-US" sz="1600" dirty="0"/>
              <a:t>退院後</a:t>
            </a:r>
            <a:r>
              <a:rPr kumimoji="1" lang="ja-JP" altLang="en-US" sz="1600" dirty="0"/>
              <a:t>は自宅療養。</a:t>
            </a:r>
          </a:p>
        </p:txBody>
      </p:sp>
      <p:sp>
        <p:nvSpPr>
          <p:cNvPr id="22" name="テキスト ボックス 21"/>
          <p:cNvSpPr txBox="1"/>
          <p:nvPr/>
        </p:nvSpPr>
        <p:spPr>
          <a:xfrm>
            <a:off x="512956" y="1304728"/>
            <a:ext cx="11334376" cy="400110"/>
          </a:xfrm>
          <a:prstGeom prst="rect">
            <a:avLst/>
          </a:prstGeom>
          <a:noFill/>
        </p:spPr>
        <p:txBody>
          <a:bodyPr wrap="square" rtlCol="0">
            <a:spAutoFit/>
          </a:bodyPr>
          <a:lstStyle/>
          <a:p>
            <a:r>
              <a:rPr kumimoji="1" lang="ja-JP" altLang="en-US" sz="2000" dirty="0"/>
              <a:t>がんと診断された後、休まずに治療と勤務を継続された方の具体例をご紹介します。</a:t>
            </a:r>
          </a:p>
        </p:txBody>
      </p:sp>
      <p:sp>
        <p:nvSpPr>
          <p:cNvPr id="26" name="上矢印吹き出し 25"/>
          <p:cNvSpPr/>
          <p:nvPr/>
        </p:nvSpPr>
        <p:spPr>
          <a:xfrm>
            <a:off x="1795579" y="4397256"/>
            <a:ext cx="2646092" cy="1970163"/>
          </a:xfrm>
          <a:prstGeom prst="upArrowCallout">
            <a:avLst>
              <a:gd name="adj1" fmla="val 10961"/>
              <a:gd name="adj2" fmla="val 12538"/>
              <a:gd name="adj3" fmla="val 17076"/>
              <a:gd name="adj4" fmla="val 68373"/>
            </a:avLst>
          </a:prstGeom>
          <a:ln>
            <a:solidFill>
              <a:srgbClr val="FF6600"/>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600" dirty="0"/>
              <a:t>産業医面談、人事面談実施。</a:t>
            </a:r>
            <a:endParaRPr lang="en-US" altLang="ja-JP" sz="1600" dirty="0"/>
          </a:p>
          <a:p>
            <a:r>
              <a:rPr kumimoji="1" lang="ja-JP" altLang="en-US" sz="1600" dirty="0"/>
              <a:t>現在の体調、治療状況を確認し、今後の業務負担について話し合いを行った。</a:t>
            </a:r>
          </a:p>
        </p:txBody>
      </p:sp>
      <p:sp>
        <p:nvSpPr>
          <p:cNvPr id="21" name="下矢印吹き出し 20"/>
          <p:cNvSpPr/>
          <p:nvPr/>
        </p:nvSpPr>
        <p:spPr>
          <a:xfrm>
            <a:off x="4233870" y="2320045"/>
            <a:ext cx="2602979" cy="1694340"/>
          </a:xfrm>
          <a:prstGeom prst="downArrowCallout">
            <a:avLst>
              <a:gd name="adj1" fmla="val 10370"/>
              <a:gd name="adj2" fmla="val 14329"/>
              <a:gd name="adj3" fmla="val 12621"/>
              <a:gd name="adj4" fmla="val 79044"/>
            </a:avLst>
          </a:prstGeom>
          <a:ln>
            <a:solidFill>
              <a:srgbClr val="FF6600"/>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600" dirty="0"/>
              <a:t>フレックス制度や有休を活用し、定期的に主治医の診察を受けた。</a:t>
            </a:r>
            <a:endParaRPr kumimoji="1" lang="ja-JP" altLang="en-US" sz="1600" dirty="0"/>
          </a:p>
        </p:txBody>
      </p:sp>
      <p:sp>
        <p:nvSpPr>
          <p:cNvPr id="25" name="上矢印吹き出し 24"/>
          <p:cNvSpPr/>
          <p:nvPr/>
        </p:nvSpPr>
        <p:spPr>
          <a:xfrm>
            <a:off x="6761219" y="4175516"/>
            <a:ext cx="2646092" cy="2210389"/>
          </a:xfrm>
          <a:prstGeom prst="upArrowCallout">
            <a:avLst>
              <a:gd name="adj1" fmla="val 10961"/>
              <a:gd name="adj2" fmla="val 12538"/>
              <a:gd name="adj3" fmla="val 17076"/>
              <a:gd name="adj4" fmla="val 68373"/>
            </a:avLst>
          </a:prstGeom>
          <a:ln>
            <a:solidFill>
              <a:srgbClr val="FF660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600" dirty="0"/>
              <a:t>必要に応じて産業医や上司と面談を行い、体調・業務負担について話し合いを行った。</a:t>
            </a:r>
          </a:p>
        </p:txBody>
      </p:sp>
      <p:sp>
        <p:nvSpPr>
          <p:cNvPr id="28" name="テキスト ボックス 27"/>
          <p:cNvSpPr txBox="1"/>
          <p:nvPr/>
        </p:nvSpPr>
        <p:spPr>
          <a:xfrm>
            <a:off x="4115127" y="4216679"/>
            <a:ext cx="4027959" cy="646331"/>
          </a:xfrm>
          <a:prstGeom prst="rect">
            <a:avLst/>
          </a:prstGeom>
          <a:noFill/>
        </p:spPr>
        <p:txBody>
          <a:bodyPr wrap="square" rtlCol="0">
            <a:spAutoFit/>
          </a:bodyPr>
          <a:lstStyle/>
          <a:p>
            <a:r>
              <a:rPr lang="ja-JP" altLang="en-US" b="1" dirty="0"/>
              <a:t>　</a:t>
            </a:r>
            <a:r>
              <a:rPr lang="en-US" altLang="ja-JP" b="1" dirty="0"/>
              <a:t>【</a:t>
            </a:r>
            <a:r>
              <a:rPr lang="ja-JP" altLang="en-US" b="1" dirty="0"/>
              <a:t>定期的に通院しながら勤務</a:t>
            </a:r>
            <a:r>
              <a:rPr lang="en-US" altLang="ja-JP" b="1" dirty="0"/>
              <a:t>】</a:t>
            </a:r>
          </a:p>
          <a:p>
            <a:r>
              <a:rPr kumimoji="1" lang="ja-JP" altLang="en-US" b="1" dirty="0"/>
              <a:t>　</a:t>
            </a:r>
          </a:p>
        </p:txBody>
      </p:sp>
      <p:sp>
        <p:nvSpPr>
          <p:cNvPr id="15" name="正方形/長方形 14"/>
          <p:cNvSpPr/>
          <p:nvPr/>
        </p:nvSpPr>
        <p:spPr>
          <a:xfrm>
            <a:off x="10001251" y="184821"/>
            <a:ext cx="2057400" cy="819150"/>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sz="2400" b="1" dirty="0"/>
              <a:t>ご本人向け</a:t>
            </a:r>
          </a:p>
        </p:txBody>
      </p:sp>
      <p:sp>
        <p:nvSpPr>
          <p:cNvPr id="17" name="テキスト ボックス 16">
            <a:extLst>
              <a:ext uri="{FF2B5EF4-FFF2-40B4-BE49-F238E27FC236}">
                <a16:creationId xmlns:a16="http://schemas.microsoft.com/office/drawing/2014/main" id="{2FE9678B-9986-4DE3-B232-432ACCA8E7D3}"/>
              </a:ext>
            </a:extLst>
          </p:cNvPr>
          <p:cNvSpPr txBox="1"/>
          <p:nvPr/>
        </p:nvSpPr>
        <p:spPr>
          <a:xfrm>
            <a:off x="10181977" y="642139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42051033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7136" y="184821"/>
            <a:ext cx="10515600" cy="1025793"/>
          </a:xfrm>
        </p:spPr>
        <p:txBody>
          <a:bodyPr>
            <a:normAutofit/>
          </a:bodyPr>
          <a:lstStyle/>
          <a:p>
            <a:r>
              <a:rPr lang="ja-JP" altLang="en-US" dirty="0"/>
              <a:t>７</a:t>
            </a:r>
            <a:r>
              <a:rPr lang="en-US" altLang="ja-JP" dirty="0"/>
              <a:t>.</a:t>
            </a:r>
            <a:r>
              <a:rPr lang="ja-JP" altLang="en-US" dirty="0"/>
              <a:t>参考例②</a:t>
            </a:r>
            <a:endParaRPr kumimoji="1" lang="ja-JP" altLang="en-US" dirty="0"/>
          </a:p>
        </p:txBody>
      </p:sp>
      <p:cxnSp>
        <p:nvCxnSpPr>
          <p:cNvPr id="5" name="直線コネクタ 4"/>
          <p:cNvCxnSpPr/>
          <p:nvPr/>
        </p:nvCxnSpPr>
        <p:spPr>
          <a:xfrm flipH="1">
            <a:off x="501805" y="3624146"/>
            <a:ext cx="11151" cy="702527"/>
          </a:xfrm>
          <a:prstGeom prst="line">
            <a:avLst/>
          </a:prstGeom>
        </p:spPr>
        <p:style>
          <a:lnRef idx="3">
            <a:schemeClr val="dk1"/>
          </a:lnRef>
          <a:fillRef idx="0">
            <a:schemeClr val="dk1"/>
          </a:fillRef>
          <a:effectRef idx="2">
            <a:schemeClr val="dk1"/>
          </a:effectRef>
          <a:fontRef idx="minor">
            <a:schemeClr val="tx1"/>
          </a:fontRef>
        </p:style>
      </p:cxnSp>
      <p:cxnSp>
        <p:nvCxnSpPr>
          <p:cNvPr id="6" name="直線コネクタ 5"/>
          <p:cNvCxnSpPr/>
          <p:nvPr/>
        </p:nvCxnSpPr>
        <p:spPr>
          <a:xfrm flipH="1">
            <a:off x="512956" y="4047893"/>
            <a:ext cx="11229278" cy="0"/>
          </a:xfrm>
          <a:prstGeom prst="line">
            <a:avLst/>
          </a:prstGeom>
        </p:spPr>
        <p:style>
          <a:lnRef idx="3">
            <a:schemeClr val="dk1"/>
          </a:lnRef>
          <a:fillRef idx="0">
            <a:schemeClr val="dk1"/>
          </a:fillRef>
          <a:effectRef idx="2">
            <a:schemeClr val="dk1"/>
          </a:effectRef>
          <a:fontRef idx="minor">
            <a:schemeClr val="tx1"/>
          </a:fontRef>
        </p:style>
      </p:cxnSp>
      <p:cxnSp>
        <p:nvCxnSpPr>
          <p:cNvPr id="10" name="直線コネクタ 9"/>
          <p:cNvCxnSpPr/>
          <p:nvPr/>
        </p:nvCxnSpPr>
        <p:spPr>
          <a:xfrm flipH="1">
            <a:off x="11753385" y="3624146"/>
            <a:ext cx="11151" cy="702527"/>
          </a:xfrm>
          <a:prstGeom prst="line">
            <a:avLst/>
          </a:prstGeom>
        </p:spPr>
        <p:style>
          <a:lnRef idx="3">
            <a:schemeClr val="dk1"/>
          </a:lnRef>
          <a:fillRef idx="0">
            <a:schemeClr val="dk1"/>
          </a:fillRef>
          <a:effectRef idx="2">
            <a:schemeClr val="dk1"/>
          </a:effectRef>
          <a:fontRef idx="minor">
            <a:schemeClr val="tx1"/>
          </a:fontRef>
        </p:style>
      </p:cxnSp>
      <p:cxnSp>
        <p:nvCxnSpPr>
          <p:cNvPr id="11" name="直線コネクタ 10"/>
          <p:cNvCxnSpPr/>
          <p:nvPr/>
        </p:nvCxnSpPr>
        <p:spPr>
          <a:xfrm flipH="1">
            <a:off x="3096322" y="3624146"/>
            <a:ext cx="11151" cy="702527"/>
          </a:xfrm>
          <a:prstGeom prst="line">
            <a:avLst/>
          </a:prstGeom>
        </p:spPr>
        <p:style>
          <a:lnRef idx="3">
            <a:schemeClr val="dk1"/>
          </a:lnRef>
          <a:fillRef idx="0">
            <a:schemeClr val="dk1"/>
          </a:fillRef>
          <a:effectRef idx="2">
            <a:schemeClr val="dk1"/>
          </a:effectRef>
          <a:fontRef idx="minor">
            <a:schemeClr val="tx1"/>
          </a:fontRef>
        </p:style>
      </p:cxnSp>
      <p:sp>
        <p:nvSpPr>
          <p:cNvPr id="13" name="テキスト ボックス 12"/>
          <p:cNvSpPr txBox="1"/>
          <p:nvPr/>
        </p:nvSpPr>
        <p:spPr>
          <a:xfrm>
            <a:off x="1055649" y="4142008"/>
            <a:ext cx="2051824" cy="646331"/>
          </a:xfrm>
          <a:prstGeom prst="rect">
            <a:avLst/>
          </a:prstGeom>
          <a:noFill/>
        </p:spPr>
        <p:txBody>
          <a:bodyPr wrap="square" rtlCol="0">
            <a:spAutoFit/>
          </a:bodyPr>
          <a:lstStyle/>
          <a:p>
            <a:r>
              <a:rPr lang="en-US" altLang="ja-JP" b="1" dirty="0"/>
              <a:t>【</a:t>
            </a:r>
            <a:r>
              <a:rPr lang="ja-JP" altLang="en-US" b="1" dirty="0"/>
              <a:t>入院・手術</a:t>
            </a:r>
            <a:r>
              <a:rPr lang="en-US" altLang="ja-JP" b="1" dirty="0"/>
              <a:t>】</a:t>
            </a:r>
          </a:p>
          <a:p>
            <a:r>
              <a:rPr kumimoji="1" lang="ja-JP" altLang="en-US" b="1" dirty="0"/>
              <a:t>　期間：</a:t>
            </a:r>
            <a:r>
              <a:rPr kumimoji="1" lang="en-US" altLang="ja-JP" b="1" dirty="0"/>
              <a:t>1</a:t>
            </a:r>
            <a:r>
              <a:rPr kumimoji="1" lang="ja-JP" altLang="en-US" b="1" dirty="0"/>
              <a:t>か月</a:t>
            </a:r>
          </a:p>
        </p:txBody>
      </p:sp>
      <p:sp>
        <p:nvSpPr>
          <p:cNvPr id="14" name="下矢印吹き出し 13"/>
          <p:cNvSpPr/>
          <p:nvPr/>
        </p:nvSpPr>
        <p:spPr>
          <a:xfrm>
            <a:off x="806605" y="2328823"/>
            <a:ext cx="1996068" cy="1672013"/>
          </a:xfrm>
          <a:prstGeom prst="downArrowCallout">
            <a:avLst>
              <a:gd name="adj1" fmla="val 10370"/>
              <a:gd name="adj2" fmla="val 14329"/>
              <a:gd name="adj3" fmla="val 12621"/>
              <a:gd name="adj4" fmla="val 79044"/>
            </a:avLst>
          </a:prstGeom>
          <a:ln>
            <a:solidFill>
              <a:srgbClr val="FF660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600" dirty="0"/>
              <a:t>病気欠勤で</a:t>
            </a:r>
            <a:r>
              <a:rPr kumimoji="1" lang="en-US" altLang="ja-JP" sz="1600" dirty="0"/>
              <a:t>1</a:t>
            </a:r>
            <a:r>
              <a:rPr kumimoji="1" lang="ja-JP" altLang="en-US" sz="1600" dirty="0"/>
              <a:t>か月休む。</a:t>
            </a:r>
            <a:r>
              <a:rPr kumimoji="1" lang="en-US" altLang="ja-JP" sz="1600" dirty="0"/>
              <a:t>9</a:t>
            </a:r>
            <a:r>
              <a:rPr kumimoji="1" lang="ja-JP" altLang="en-US" sz="1600" dirty="0"/>
              <a:t>日間の入院後は自宅療養。</a:t>
            </a:r>
          </a:p>
        </p:txBody>
      </p:sp>
      <p:sp>
        <p:nvSpPr>
          <p:cNvPr id="16" name="テキスト ボックス 15"/>
          <p:cNvSpPr txBox="1"/>
          <p:nvPr/>
        </p:nvSpPr>
        <p:spPr>
          <a:xfrm>
            <a:off x="3118625" y="4098628"/>
            <a:ext cx="2181922" cy="646331"/>
          </a:xfrm>
          <a:prstGeom prst="rect">
            <a:avLst/>
          </a:prstGeom>
          <a:noFill/>
        </p:spPr>
        <p:txBody>
          <a:bodyPr wrap="square" rtlCol="0">
            <a:spAutoFit/>
          </a:bodyPr>
          <a:lstStyle/>
          <a:p>
            <a:r>
              <a:rPr lang="ja-JP" altLang="en-US" b="1" dirty="0"/>
              <a:t>　</a:t>
            </a:r>
            <a:r>
              <a:rPr lang="en-US" altLang="ja-JP" b="1" dirty="0"/>
              <a:t>【</a:t>
            </a:r>
            <a:r>
              <a:rPr lang="ja-JP" altLang="en-US" b="1" dirty="0"/>
              <a:t>復職</a:t>
            </a:r>
            <a:r>
              <a:rPr lang="en-US" altLang="ja-JP" b="1" dirty="0"/>
              <a:t>】</a:t>
            </a:r>
          </a:p>
          <a:p>
            <a:r>
              <a:rPr kumimoji="1" lang="ja-JP" altLang="en-US" b="1" dirty="0"/>
              <a:t>　期間：</a:t>
            </a:r>
            <a:r>
              <a:rPr lang="en-US" altLang="ja-JP" b="1" dirty="0"/>
              <a:t>1</a:t>
            </a:r>
            <a:r>
              <a:rPr lang="ja-JP" altLang="en-US" b="1" dirty="0"/>
              <a:t>か月程度</a:t>
            </a:r>
            <a:endParaRPr kumimoji="1" lang="ja-JP" altLang="en-US" b="1" dirty="0"/>
          </a:p>
        </p:txBody>
      </p:sp>
      <p:sp>
        <p:nvSpPr>
          <p:cNvPr id="19" name="下矢印吹き出し 18"/>
          <p:cNvSpPr/>
          <p:nvPr/>
        </p:nvSpPr>
        <p:spPr>
          <a:xfrm>
            <a:off x="3401122" y="2352351"/>
            <a:ext cx="1996068" cy="1672013"/>
          </a:xfrm>
          <a:prstGeom prst="downArrowCallout">
            <a:avLst>
              <a:gd name="adj1" fmla="val 10370"/>
              <a:gd name="adj2" fmla="val 14329"/>
              <a:gd name="adj3" fmla="val 12621"/>
              <a:gd name="adj4" fmla="val 79044"/>
            </a:avLst>
          </a:prstGeom>
          <a:ln>
            <a:solidFill>
              <a:srgbClr val="FF660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600" dirty="0"/>
              <a:t>始めは半日勤務～徐々に体を慣らし、</a:t>
            </a:r>
            <a:r>
              <a:rPr kumimoji="1" lang="en-US" altLang="ja-JP" sz="1600" dirty="0"/>
              <a:t>2</a:t>
            </a:r>
            <a:r>
              <a:rPr kumimoji="1" lang="ja-JP" altLang="en-US" sz="1600" dirty="0"/>
              <a:t>週間後にフルタイム勤務に。</a:t>
            </a:r>
          </a:p>
        </p:txBody>
      </p:sp>
      <p:sp>
        <p:nvSpPr>
          <p:cNvPr id="20" name="下矢印吹き出し 19"/>
          <p:cNvSpPr/>
          <p:nvPr/>
        </p:nvSpPr>
        <p:spPr>
          <a:xfrm>
            <a:off x="6122016" y="2352350"/>
            <a:ext cx="3902929" cy="1672013"/>
          </a:xfrm>
          <a:prstGeom prst="downArrowCallout">
            <a:avLst>
              <a:gd name="adj1" fmla="val 10370"/>
              <a:gd name="adj2" fmla="val 14329"/>
              <a:gd name="adj3" fmla="val 12621"/>
              <a:gd name="adj4" fmla="val 79044"/>
            </a:avLst>
          </a:prstGeom>
          <a:ln>
            <a:solidFill>
              <a:srgbClr val="FF660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600" dirty="0"/>
              <a:t>抗がん剤の点滴は金曜に合わせ、土日はしっかり休むようにした。副作用がひどいときは有休や積休で対応。</a:t>
            </a:r>
            <a:r>
              <a:rPr lang="ja-JP" altLang="en-US" sz="1600" dirty="0"/>
              <a:t>テレワーク</a:t>
            </a:r>
            <a:r>
              <a:rPr kumimoji="1" lang="ja-JP" altLang="en-US" sz="1600" dirty="0"/>
              <a:t>やスーパーフレックス制度を活用し、通勤の負担を軽減した。</a:t>
            </a:r>
          </a:p>
        </p:txBody>
      </p:sp>
      <p:sp>
        <p:nvSpPr>
          <p:cNvPr id="22" name="テキスト ボックス 21"/>
          <p:cNvSpPr txBox="1"/>
          <p:nvPr/>
        </p:nvSpPr>
        <p:spPr>
          <a:xfrm>
            <a:off x="512956" y="1304728"/>
            <a:ext cx="11334376" cy="400110"/>
          </a:xfrm>
          <a:prstGeom prst="rect">
            <a:avLst/>
          </a:prstGeom>
          <a:noFill/>
        </p:spPr>
        <p:txBody>
          <a:bodyPr wrap="square" rtlCol="0">
            <a:spAutoFit/>
          </a:bodyPr>
          <a:lstStyle/>
          <a:p>
            <a:r>
              <a:rPr kumimoji="1" lang="ja-JP" altLang="en-US" sz="2000" dirty="0"/>
              <a:t>一定期間お休みした後、復職し、抗がん剤治療を続けながら勤務をする場合の具体</a:t>
            </a:r>
            <a:r>
              <a:rPr lang="ja-JP" altLang="en-US" sz="2000" dirty="0"/>
              <a:t>例をご紹介します。</a:t>
            </a:r>
            <a:endParaRPr kumimoji="1" lang="ja-JP" altLang="en-US" sz="2000" dirty="0"/>
          </a:p>
        </p:txBody>
      </p:sp>
      <p:cxnSp>
        <p:nvCxnSpPr>
          <p:cNvPr id="23" name="直線コネクタ 22"/>
          <p:cNvCxnSpPr/>
          <p:nvPr/>
        </p:nvCxnSpPr>
        <p:spPr>
          <a:xfrm flipH="1">
            <a:off x="5289395" y="3747364"/>
            <a:ext cx="11151" cy="702527"/>
          </a:xfrm>
          <a:prstGeom prst="line">
            <a:avLst/>
          </a:prstGeom>
        </p:spPr>
        <p:style>
          <a:lnRef idx="3">
            <a:schemeClr val="dk1"/>
          </a:lnRef>
          <a:fillRef idx="0">
            <a:schemeClr val="dk1"/>
          </a:fillRef>
          <a:effectRef idx="2">
            <a:schemeClr val="dk1"/>
          </a:effectRef>
          <a:fontRef idx="minor">
            <a:schemeClr val="tx1"/>
          </a:fontRef>
        </p:style>
      </p:cxnSp>
      <p:sp>
        <p:nvSpPr>
          <p:cNvPr id="24" name="テキスト ボックス 23"/>
          <p:cNvSpPr txBox="1"/>
          <p:nvPr/>
        </p:nvSpPr>
        <p:spPr>
          <a:xfrm>
            <a:off x="5874323" y="4071420"/>
            <a:ext cx="4027959" cy="646331"/>
          </a:xfrm>
          <a:prstGeom prst="rect">
            <a:avLst/>
          </a:prstGeom>
          <a:noFill/>
        </p:spPr>
        <p:txBody>
          <a:bodyPr wrap="square" rtlCol="0">
            <a:spAutoFit/>
          </a:bodyPr>
          <a:lstStyle/>
          <a:p>
            <a:r>
              <a:rPr lang="ja-JP" altLang="en-US" b="1" dirty="0"/>
              <a:t>　</a:t>
            </a:r>
            <a:r>
              <a:rPr lang="en-US" altLang="ja-JP" b="1" dirty="0"/>
              <a:t>【</a:t>
            </a:r>
            <a:r>
              <a:rPr lang="ja-JP" altLang="en-US" b="1" dirty="0"/>
              <a:t>抗がん剤治療を受けながら勤務</a:t>
            </a:r>
            <a:r>
              <a:rPr lang="en-US" altLang="ja-JP" b="1" dirty="0"/>
              <a:t>】</a:t>
            </a:r>
          </a:p>
          <a:p>
            <a:r>
              <a:rPr kumimoji="1" lang="ja-JP" altLang="en-US" b="1" dirty="0"/>
              <a:t>　期間：</a:t>
            </a:r>
            <a:r>
              <a:rPr lang="en-US" altLang="ja-JP" b="1" dirty="0"/>
              <a:t>1</a:t>
            </a:r>
            <a:r>
              <a:rPr lang="ja-JP" altLang="en-US" b="1" dirty="0"/>
              <a:t>年程度</a:t>
            </a:r>
            <a:endParaRPr kumimoji="1" lang="ja-JP" altLang="en-US" b="1" dirty="0"/>
          </a:p>
        </p:txBody>
      </p:sp>
      <p:sp>
        <p:nvSpPr>
          <p:cNvPr id="26" name="上矢印吹き出し 25"/>
          <p:cNvSpPr/>
          <p:nvPr/>
        </p:nvSpPr>
        <p:spPr>
          <a:xfrm>
            <a:off x="1795579" y="4397256"/>
            <a:ext cx="2646092" cy="1970163"/>
          </a:xfrm>
          <a:prstGeom prst="upArrowCallout">
            <a:avLst>
              <a:gd name="adj1" fmla="val 10961"/>
              <a:gd name="adj2" fmla="val 12538"/>
              <a:gd name="adj3" fmla="val 17076"/>
              <a:gd name="adj4" fmla="val 68373"/>
            </a:avLst>
          </a:prstGeom>
          <a:ln>
            <a:solidFill>
              <a:srgbClr val="FF66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dirty="0"/>
              <a:t>産業医面談、人事面談実施。</a:t>
            </a:r>
            <a:endParaRPr lang="en-US" altLang="ja-JP" sz="1400" dirty="0"/>
          </a:p>
          <a:p>
            <a:pPr algn="ctr"/>
            <a:r>
              <a:rPr kumimoji="1" lang="ja-JP" altLang="en-US" sz="1400" dirty="0"/>
              <a:t>現在の体調、今後の治療計画を確認し、復職支援プランを作成。</a:t>
            </a:r>
          </a:p>
        </p:txBody>
      </p:sp>
      <p:sp>
        <p:nvSpPr>
          <p:cNvPr id="27" name="上矢印吹き出し 26"/>
          <p:cNvSpPr/>
          <p:nvPr/>
        </p:nvSpPr>
        <p:spPr>
          <a:xfrm>
            <a:off x="8421145" y="4142008"/>
            <a:ext cx="2984576" cy="2136128"/>
          </a:xfrm>
          <a:prstGeom prst="upArrowCallout">
            <a:avLst>
              <a:gd name="adj1" fmla="val 10961"/>
              <a:gd name="adj2" fmla="val 12538"/>
              <a:gd name="adj3" fmla="val 17076"/>
              <a:gd name="adj4" fmla="val 58841"/>
            </a:avLst>
          </a:prstGeom>
          <a:ln>
            <a:solidFill>
              <a:srgbClr val="FF66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400" dirty="0"/>
              <a:t>復職後も定期的に産業医面談を実施し、体調と業務状況を確認。必要に応じて上司も同席し、職場で配慮すべきことを産業医から上司へ伝えてもらった。</a:t>
            </a:r>
          </a:p>
        </p:txBody>
      </p:sp>
      <p:sp>
        <p:nvSpPr>
          <p:cNvPr id="17" name="正方形/長方形 16"/>
          <p:cNvSpPr/>
          <p:nvPr/>
        </p:nvSpPr>
        <p:spPr>
          <a:xfrm>
            <a:off x="10001251" y="184821"/>
            <a:ext cx="2057400" cy="819150"/>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sz="2400" b="1" dirty="0"/>
              <a:t>ご本人向け</a:t>
            </a:r>
          </a:p>
        </p:txBody>
      </p:sp>
      <p:sp>
        <p:nvSpPr>
          <p:cNvPr id="21" name="テキスト ボックス 20">
            <a:extLst>
              <a:ext uri="{FF2B5EF4-FFF2-40B4-BE49-F238E27FC236}">
                <a16:creationId xmlns:a16="http://schemas.microsoft.com/office/drawing/2014/main" id="{2FE9678B-9986-4DE3-B232-432ACCA8E7D3}"/>
              </a:ext>
            </a:extLst>
          </p:cNvPr>
          <p:cNvSpPr txBox="1"/>
          <p:nvPr/>
        </p:nvSpPr>
        <p:spPr>
          <a:xfrm>
            <a:off x="10181977" y="642139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18153811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7136" y="184821"/>
            <a:ext cx="10515600" cy="1025793"/>
          </a:xfrm>
        </p:spPr>
        <p:txBody>
          <a:bodyPr>
            <a:normAutofit/>
          </a:bodyPr>
          <a:lstStyle/>
          <a:p>
            <a:r>
              <a:rPr lang="ja-JP" altLang="en-US" dirty="0"/>
              <a:t>７</a:t>
            </a:r>
            <a:r>
              <a:rPr lang="en-US" altLang="ja-JP" dirty="0"/>
              <a:t>.</a:t>
            </a:r>
            <a:r>
              <a:rPr lang="ja-JP" altLang="en-US" dirty="0"/>
              <a:t>参考例➂</a:t>
            </a:r>
            <a:endParaRPr kumimoji="1" lang="ja-JP" altLang="en-US" dirty="0"/>
          </a:p>
        </p:txBody>
      </p:sp>
      <p:cxnSp>
        <p:nvCxnSpPr>
          <p:cNvPr id="5" name="直線コネクタ 4"/>
          <p:cNvCxnSpPr/>
          <p:nvPr/>
        </p:nvCxnSpPr>
        <p:spPr>
          <a:xfrm flipH="1">
            <a:off x="501805" y="3624146"/>
            <a:ext cx="11151" cy="702527"/>
          </a:xfrm>
          <a:prstGeom prst="line">
            <a:avLst/>
          </a:prstGeom>
        </p:spPr>
        <p:style>
          <a:lnRef idx="3">
            <a:schemeClr val="dk1"/>
          </a:lnRef>
          <a:fillRef idx="0">
            <a:schemeClr val="dk1"/>
          </a:fillRef>
          <a:effectRef idx="2">
            <a:schemeClr val="dk1"/>
          </a:effectRef>
          <a:fontRef idx="minor">
            <a:schemeClr val="tx1"/>
          </a:fontRef>
        </p:style>
      </p:cxnSp>
      <p:cxnSp>
        <p:nvCxnSpPr>
          <p:cNvPr id="6" name="直線コネクタ 5"/>
          <p:cNvCxnSpPr/>
          <p:nvPr/>
        </p:nvCxnSpPr>
        <p:spPr>
          <a:xfrm flipH="1">
            <a:off x="512956" y="4047893"/>
            <a:ext cx="11229278" cy="0"/>
          </a:xfrm>
          <a:prstGeom prst="line">
            <a:avLst/>
          </a:prstGeom>
        </p:spPr>
        <p:style>
          <a:lnRef idx="3">
            <a:schemeClr val="dk1"/>
          </a:lnRef>
          <a:fillRef idx="0">
            <a:schemeClr val="dk1"/>
          </a:fillRef>
          <a:effectRef idx="2">
            <a:schemeClr val="dk1"/>
          </a:effectRef>
          <a:fontRef idx="minor">
            <a:schemeClr val="tx1"/>
          </a:fontRef>
        </p:style>
      </p:cxnSp>
      <p:cxnSp>
        <p:nvCxnSpPr>
          <p:cNvPr id="10" name="直線コネクタ 9"/>
          <p:cNvCxnSpPr/>
          <p:nvPr/>
        </p:nvCxnSpPr>
        <p:spPr>
          <a:xfrm flipH="1">
            <a:off x="11753385" y="3624146"/>
            <a:ext cx="11151" cy="702527"/>
          </a:xfrm>
          <a:prstGeom prst="line">
            <a:avLst/>
          </a:prstGeom>
        </p:spPr>
        <p:style>
          <a:lnRef idx="3">
            <a:schemeClr val="dk1"/>
          </a:lnRef>
          <a:fillRef idx="0">
            <a:schemeClr val="dk1"/>
          </a:fillRef>
          <a:effectRef idx="2">
            <a:schemeClr val="dk1"/>
          </a:effectRef>
          <a:fontRef idx="minor">
            <a:schemeClr val="tx1"/>
          </a:fontRef>
        </p:style>
      </p:cxnSp>
      <p:sp>
        <p:nvSpPr>
          <p:cNvPr id="20" name="下矢印吹き出し 19"/>
          <p:cNvSpPr/>
          <p:nvPr/>
        </p:nvSpPr>
        <p:spPr>
          <a:xfrm>
            <a:off x="1130916" y="2310016"/>
            <a:ext cx="3902929" cy="1672013"/>
          </a:xfrm>
          <a:prstGeom prst="downArrowCallout">
            <a:avLst>
              <a:gd name="adj1" fmla="val 10370"/>
              <a:gd name="adj2" fmla="val 14329"/>
              <a:gd name="adj3" fmla="val 12621"/>
              <a:gd name="adj4" fmla="val 79044"/>
            </a:avLst>
          </a:prstGeom>
          <a:ln>
            <a:solidFill>
              <a:srgbClr val="FF6600"/>
            </a:solidFill>
          </a:ln>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600" dirty="0"/>
              <a:t>テレワークでの勤務を基本とし、通院の際は</a:t>
            </a:r>
            <a:endParaRPr kumimoji="1" lang="en-US" altLang="ja-JP" sz="1600" dirty="0"/>
          </a:p>
          <a:p>
            <a:r>
              <a:rPr kumimoji="1" lang="ja-JP" altLang="en-US" sz="1600" dirty="0"/>
              <a:t>フレックスを活用している。倦怠感など症状がある際は有休を使い、休養している。</a:t>
            </a:r>
          </a:p>
        </p:txBody>
      </p:sp>
      <p:sp>
        <p:nvSpPr>
          <p:cNvPr id="24" name="テキスト ボックス 23"/>
          <p:cNvSpPr txBox="1"/>
          <p:nvPr/>
        </p:nvSpPr>
        <p:spPr>
          <a:xfrm>
            <a:off x="667323" y="4153099"/>
            <a:ext cx="4630126" cy="369332"/>
          </a:xfrm>
          <a:prstGeom prst="rect">
            <a:avLst/>
          </a:prstGeom>
          <a:noFill/>
        </p:spPr>
        <p:txBody>
          <a:bodyPr wrap="square" rtlCol="0">
            <a:spAutoFit/>
          </a:bodyPr>
          <a:lstStyle/>
          <a:p>
            <a:r>
              <a:rPr lang="ja-JP" altLang="en-US" b="1" dirty="0"/>
              <a:t>　</a:t>
            </a:r>
            <a:r>
              <a:rPr lang="en-US" altLang="ja-JP" b="1" dirty="0"/>
              <a:t>【</a:t>
            </a:r>
            <a:r>
              <a:rPr lang="ja-JP" altLang="en-US" b="1" dirty="0"/>
              <a:t>週</a:t>
            </a:r>
            <a:r>
              <a:rPr lang="en-US" altLang="ja-JP" b="1" dirty="0"/>
              <a:t>2</a:t>
            </a:r>
            <a:r>
              <a:rPr lang="ja-JP" altLang="en-US" b="1" dirty="0"/>
              <a:t>回の人工透析治療を受けながら勤務</a:t>
            </a:r>
            <a:r>
              <a:rPr lang="en-US" altLang="ja-JP" b="1" dirty="0"/>
              <a:t>】</a:t>
            </a:r>
          </a:p>
        </p:txBody>
      </p:sp>
      <p:sp>
        <p:nvSpPr>
          <p:cNvPr id="27" name="上矢印吹き出し 26"/>
          <p:cNvSpPr/>
          <p:nvPr/>
        </p:nvSpPr>
        <p:spPr>
          <a:xfrm>
            <a:off x="5651805" y="4113757"/>
            <a:ext cx="2984576" cy="1997779"/>
          </a:xfrm>
          <a:prstGeom prst="upArrowCallout">
            <a:avLst>
              <a:gd name="adj1" fmla="val 10961"/>
              <a:gd name="adj2" fmla="val 12538"/>
              <a:gd name="adj3" fmla="val 17076"/>
              <a:gd name="adj4" fmla="val 58841"/>
            </a:avLst>
          </a:prstGeom>
          <a:ln>
            <a:solidFill>
              <a:srgbClr val="FF66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400" dirty="0"/>
              <a:t>定期的に産業医面談を実施し、体調と業務状況を確認。必要に応じて上司も同席し、職場で配慮すべきことを産業医から上司へ伝えてもらっている。</a:t>
            </a:r>
          </a:p>
        </p:txBody>
      </p:sp>
      <p:sp>
        <p:nvSpPr>
          <p:cNvPr id="17" name="正方形/長方形 16"/>
          <p:cNvSpPr/>
          <p:nvPr/>
        </p:nvSpPr>
        <p:spPr>
          <a:xfrm>
            <a:off x="10001251" y="184821"/>
            <a:ext cx="2057400" cy="819150"/>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sz="2400" b="1" dirty="0"/>
              <a:t>ご本人向け</a:t>
            </a:r>
          </a:p>
        </p:txBody>
      </p:sp>
      <p:sp>
        <p:nvSpPr>
          <p:cNvPr id="18" name="テキスト ボックス 17">
            <a:extLst>
              <a:ext uri="{FF2B5EF4-FFF2-40B4-BE49-F238E27FC236}">
                <a16:creationId xmlns:a16="http://schemas.microsoft.com/office/drawing/2014/main" id="{AF8DC064-A1CB-4663-BDAD-4BD2AFA594F3}"/>
              </a:ext>
            </a:extLst>
          </p:cNvPr>
          <p:cNvSpPr txBox="1"/>
          <p:nvPr/>
        </p:nvSpPr>
        <p:spPr>
          <a:xfrm>
            <a:off x="512956" y="1304728"/>
            <a:ext cx="11334376" cy="400110"/>
          </a:xfrm>
          <a:prstGeom prst="rect">
            <a:avLst/>
          </a:prstGeom>
          <a:noFill/>
        </p:spPr>
        <p:txBody>
          <a:bodyPr wrap="square" rtlCol="0">
            <a:spAutoFit/>
          </a:bodyPr>
          <a:lstStyle/>
          <a:p>
            <a:r>
              <a:rPr kumimoji="1" lang="ja-JP" altLang="en-US" sz="2000" dirty="0"/>
              <a:t>働きながら人工透析の治療を受けている方の例をご紹介します。</a:t>
            </a:r>
          </a:p>
        </p:txBody>
      </p:sp>
      <p:sp>
        <p:nvSpPr>
          <p:cNvPr id="12" name="テキスト ボックス 11">
            <a:extLst>
              <a:ext uri="{FF2B5EF4-FFF2-40B4-BE49-F238E27FC236}">
                <a16:creationId xmlns:a16="http://schemas.microsoft.com/office/drawing/2014/main" id="{2FE9678B-9986-4DE3-B232-432ACCA8E7D3}"/>
              </a:ext>
            </a:extLst>
          </p:cNvPr>
          <p:cNvSpPr txBox="1"/>
          <p:nvPr/>
        </p:nvSpPr>
        <p:spPr>
          <a:xfrm>
            <a:off x="10181977" y="642139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1617731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7136" y="184821"/>
            <a:ext cx="10515600" cy="1025793"/>
          </a:xfrm>
        </p:spPr>
        <p:txBody>
          <a:bodyPr/>
          <a:lstStyle/>
          <a:p>
            <a:r>
              <a:rPr kumimoji="1" lang="ja-JP" altLang="en-US" dirty="0"/>
              <a:t>１．はじめに</a:t>
            </a:r>
          </a:p>
        </p:txBody>
      </p:sp>
      <p:sp>
        <p:nvSpPr>
          <p:cNvPr id="3" name="コンテンツ プレースホルダー 2"/>
          <p:cNvSpPr>
            <a:spLocks noGrp="1"/>
          </p:cNvSpPr>
          <p:nvPr>
            <p:ph idx="1"/>
          </p:nvPr>
        </p:nvSpPr>
        <p:spPr>
          <a:xfrm>
            <a:off x="802913" y="1236612"/>
            <a:ext cx="11843198" cy="5357611"/>
          </a:xfrm>
        </p:spPr>
        <p:txBody>
          <a:bodyPr>
            <a:normAutofit/>
          </a:bodyPr>
          <a:lstStyle/>
          <a:p>
            <a:pPr marL="0" indent="0">
              <a:buNone/>
            </a:pPr>
            <a:r>
              <a:rPr lang="ja-JP" altLang="en-US" sz="2400" dirty="0"/>
              <a:t>このガイドブックをご覧になる方の中には、思いがけず病気の診断を受け、</a:t>
            </a:r>
            <a:endParaRPr lang="en-US" altLang="ja-JP" sz="2400" dirty="0"/>
          </a:p>
          <a:p>
            <a:pPr marL="0" indent="0">
              <a:buNone/>
            </a:pPr>
            <a:r>
              <a:rPr lang="ja-JP" altLang="en-US" sz="2400" dirty="0"/>
              <a:t>不安や混乱でいっぱいの方もいらっしゃると思います。</a:t>
            </a:r>
          </a:p>
          <a:p>
            <a:pPr marL="0" indent="0">
              <a:buNone/>
            </a:pPr>
            <a:r>
              <a:rPr lang="ja-JP" altLang="en-US" sz="2400" dirty="0"/>
              <a:t>このガイドブックは、病気の診断を受けた方、あるいは健康診断で要再検査になった方と</a:t>
            </a:r>
          </a:p>
          <a:p>
            <a:pPr marL="0" indent="0">
              <a:buNone/>
            </a:pPr>
            <a:r>
              <a:rPr lang="ja-JP" altLang="en-US" sz="2400" dirty="0"/>
              <a:t>職場の所属長、同僚の皆さんを対象にそれぞれバージョンを分け、作成しております。</a:t>
            </a:r>
          </a:p>
          <a:p>
            <a:pPr marL="0" indent="0">
              <a:buNone/>
            </a:pPr>
            <a:r>
              <a:rPr lang="ja-JP" altLang="en-US" sz="2400" dirty="0"/>
              <a:t>様々な病気や怪我を対象に、治療と仕事の両立を支援する制度や留意点を掲載しました。</a:t>
            </a:r>
          </a:p>
          <a:p>
            <a:pPr marL="0" indent="0">
              <a:buNone/>
            </a:pPr>
            <a:r>
              <a:rPr lang="en-US" altLang="ja-JP" sz="2400" dirty="0"/>
              <a:t>2017</a:t>
            </a:r>
            <a:r>
              <a:rPr lang="ja-JP" altLang="en-US" sz="2400" dirty="0"/>
              <a:t>年の作成から時間が経過したことから、この度、改訂を行い、</a:t>
            </a:r>
          </a:p>
          <a:p>
            <a:pPr marL="0" indent="0">
              <a:buNone/>
            </a:pPr>
            <a:r>
              <a:rPr lang="ja-JP" altLang="en-US" sz="2400" dirty="0"/>
              <a:t>実際に両立を行った社員の声も盛り込んでいます。</a:t>
            </a:r>
          </a:p>
          <a:p>
            <a:pPr marL="0" indent="0">
              <a:buNone/>
            </a:pPr>
            <a:r>
              <a:rPr lang="ja-JP" altLang="en-US" sz="2400" dirty="0"/>
              <a:t>今、医療の進歩で治療は入院から通院にシフトすると共に入院期間も短期化しており、</a:t>
            </a:r>
            <a:endParaRPr lang="en-US" altLang="ja-JP" sz="2400" dirty="0"/>
          </a:p>
          <a:p>
            <a:pPr marL="0" indent="0">
              <a:buNone/>
            </a:pPr>
            <a:r>
              <a:rPr lang="ja-JP" altLang="en-US" sz="2400" dirty="0"/>
              <a:t>国や社会の流れからも、治療と仕事の両立はしやすくなっています。</a:t>
            </a:r>
          </a:p>
          <a:p>
            <a:pPr marL="0" indent="0">
              <a:buNone/>
            </a:pPr>
            <a:r>
              <a:rPr lang="ja-JP" altLang="en-US" sz="2400" dirty="0"/>
              <a:t>このガイドブックをぜひ参考にして頂くようお願いいたします。</a:t>
            </a:r>
          </a:p>
          <a:p>
            <a:pPr marL="0" indent="0">
              <a:buNone/>
            </a:pPr>
            <a:endParaRPr kumimoji="1" lang="en-US" altLang="ja-JP" sz="2600" dirty="0"/>
          </a:p>
        </p:txBody>
      </p:sp>
      <p:sp>
        <p:nvSpPr>
          <p:cNvPr id="4" name="正方形/長方形 3"/>
          <p:cNvSpPr/>
          <p:nvPr/>
        </p:nvSpPr>
        <p:spPr>
          <a:xfrm>
            <a:off x="10020301" y="288142"/>
            <a:ext cx="2057400" cy="819150"/>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sz="2400" b="1" dirty="0"/>
              <a:t>ご本人向け</a:t>
            </a:r>
          </a:p>
        </p:txBody>
      </p:sp>
      <p:sp>
        <p:nvSpPr>
          <p:cNvPr id="6" name="テキスト ボックス 5">
            <a:extLst>
              <a:ext uri="{FF2B5EF4-FFF2-40B4-BE49-F238E27FC236}">
                <a16:creationId xmlns:a16="http://schemas.microsoft.com/office/drawing/2014/main" id="{2FE9678B-9986-4DE3-B232-432ACCA8E7D3}"/>
              </a:ext>
            </a:extLst>
          </p:cNvPr>
          <p:cNvSpPr txBox="1"/>
          <p:nvPr/>
        </p:nvSpPr>
        <p:spPr>
          <a:xfrm>
            <a:off x="10110870" y="635421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20327501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83CE8B5-7B9D-4109-82EB-632F28F709D6}"/>
              </a:ext>
            </a:extLst>
          </p:cNvPr>
          <p:cNvSpPr>
            <a:spLocks noGrp="1"/>
          </p:cNvSpPr>
          <p:nvPr>
            <p:ph type="title"/>
          </p:nvPr>
        </p:nvSpPr>
        <p:spPr>
          <a:xfrm>
            <a:off x="114300" y="1"/>
            <a:ext cx="10515600" cy="774700"/>
          </a:xfrm>
        </p:spPr>
        <p:txBody>
          <a:bodyPr>
            <a:normAutofit/>
          </a:bodyPr>
          <a:lstStyle/>
          <a:p>
            <a:r>
              <a:rPr kumimoji="1" lang="ja-JP" altLang="en-US" sz="3600" b="1" dirty="0">
                <a:solidFill>
                  <a:srgbClr val="FF6600"/>
                </a:solidFill>
              </a:rPr>
              <a:t>★</a:t>
            </a:r>
            <a:r>
              <a:rPr kumimoji="1" lang="en-US" altLang="ja-JP" sz="3600" b="1" dirty="0"/>
              <a:t>Can</a:t>
            </a:r>
            <a:r>
              <a:rPr lang="ja-JP" altLang="en-US" sz="3600" b="1" dirty="0"/>
              <a:t> </a:t>
            </a:r>
            <a:r>
              <a:rPr kumimoji="1" lang="en-US" altLang="ja-JP" sz="3600" b="1" dirty="0"/>
              <a:t>Stars</a:t>
            </a:r>
            <a:r>
              <a:rPr kumimoji="1" lang="ja-JP" altLang="en-US" sz="3600" b="1" dirty="0"/>
              <a:t>会員の事例</a:t>
            </a:r>
            <a:endParaRPr kumimoji="1" lang="ja-JP" altLang="en-US" sz="3600" b="1" dirty="0">
              <a:solidFill>
                <a:srgbClr val="FF6600"/>
              </a:solidFill>
            </a:endParaRPr>
          </a:p>
        </p:txBody>
      </p:sp>
      <p:sp>
        <p:nvSpPr>
          <p:cNvPr id="3" name="コンテンツ プレースホルダー 2">
            <a:extLst>
              <a:ext uri="{FF2B5EF4-FFF2-40B4-BE49-F238E27FC236}">
                <a16:creationId xmlns:a16="http://schemas.microsoft.com/office/drawing/2014/main" id="{68BAC122-0F2F-4607-8389-01E706AE8552}"/>
              </a:ext>
            </a:extLst>
          </p:cNvPr>
          <p:cNvSpPr>
            <a:spLocks noGrp="1"/>
          </p:cNvSpPr>
          <p:nvPr>
            <p:ph idx="1"/>
          </p:nvPr>
        </p:nvSpPr>
        <p:spPr>
          <a:xfrm>
            <a:off x="25091" y="744963"/>
            <a:ext cx="12166909" cy="6358362"/>
          </a:xfrm>
        </p:spPr>
        <p:txBody>
          <a:bodyPr>
            <a:normAutofit fontScale="92500" lnSpcReduction="10000"/>
          </a:bodyPr>
          <a:lstStyle/>
          <a:p>
            <a:pPr marL="0" indent="0">
              <a:buNone/>
            </a:pPr>
            <a:r>
              <a:rPr lang="ja-JP" altLang="en-US" sz="2400" dirty="0"/>
              <a:t>　</a:t>
            </a:r>
            <a:r>
              <a:rPr lang="en-US" altLang="ja-JP" sz="2400" dirty="0"/>
              <a:t>S</a:t>
            </a:r>
            <a:r>
              <a:rPr lang="ja-JP" altLang="ja-JP" sz="2400" dirty="0"/>
              <a:t>さん　　</a:t>
            </a:r>
            <a:r>
              <a:rPr lang="en-US" altLang="ja-JP" sz="2400" dirty="0"/>
              <a:t>50</a:t>
            </a:r>
            <a:r>
              <a:rPr lang="ja-JP" altLang="ja-JP" sz="2400" dirty="0"/>
              <a:t>代・</a:t>
            </a:r>
            <a:r>
              <a:rPr lang="en-US" altLang="ja-JP" sz="2400" dirty="0"/>
              <a:t>S</a:t>
            </a:r>
            <a:r>
              <a:rPr lang="ja-JP" altLang="ja-JP" sz="2400" dirty="0"/>
              <a:t>状結腸がん（大腸がん）</a:t>
            </a:r>
            <a:r>
              <a:rPr lang="en-US" altLang="ja-JP" sz="2400" dirty="0"/>
              <a:t> </a:t>
            </a:r>
            <a:endParaRPr lang="ja-JP" altLang="ja-JP" sz="2400" dirty="0"/>
          </a:p>
          <a:p>
            <a:pPr marL="0" indent="0">
              <a:buNone/>
            </a:pPr>
            <a:r>
              <a:rPr lang="ja-JP" altLang="en-US" sz="2200" b="1" u="sng" dirty="0"/>
              <a:t>①</a:t>
            </a:r>
            <a:r>
              <a:rPr lang="ja-JP" altLang="ja-JP" sz="2200" b="1" u="sng" dirty="0"/>
              <a:t>治療内容と経過</a:t>
            </a:r>
            <a:endParaRPr lang="en-US" altLang="ja-JP" sz="2200" b="1" u="sng" dirty="0"/>
          </a:p>
          <a:p>
            <a:pPr marL="0" indent="0">
              <a:buNone/>
            </a:pPr>
            <a:r>
              <a:rPr lang="ja-JP" altLang="en-US" sz="2000" dirty="0"/>
              <a:t>　</a:t>
            </a:r>
            <a:r>
              <a:rPr lang="ja-JP" altLang="ja-JP" sz="1800" dirty="0"/>
              <a:t>最初は</a:t>
            </a:r>
            <a:r>
              <a:rPr lang="en-US" altLang="ja-JP" sz="1800" dirty="0"/>
              <a:t>1</a:t>
            </a:r>
            <a:r>
              <a:rPr lang="ja-JP" altLang="ja-JP" sz="1800" dirty="0"/>
              <a:t>ヶ月入院し、治療を始めました。右</a:t>
            </a:r>
            <a:r>
              <a:rPr lang="ja-JP" altLang="en-US" sz="1800" dirty="0"/>
              <a:t>鎖骨下</a:t>
            </a:r>
            <a:r>
              <a:rPr lang="ja-JP" altLang="ja-JP" sz="1800" dirty="0"/>
              <a:t>にポートという静脈カテーテルを</a:t>
            </a:r>
            <a:r>
              <a:rPr lang="ja-JP" altLang="en-US" sz="1800" dirty="0"/>
              <a:t>手術で</a:t>
            </a:r>
            <a:r>
              <a:rPr lang="ja-JP" altLang="ja-JP" sz="1800" dirty="0"/>
              <a:t>埋め込み、そこを通じて点滴</a:t>
            </a:r>
            <a:r>
              <a:rPr lang="ja-JP" altLang="en-US" sz="1800" dirty="0"/>
              <a:t>と自宅持ち帰り用ポン</a:t>
            </a:r>
            <a:endParaRPr lang="en-US" altLang="ja-JP" sz="1800" dirty="0"/>
          </a:p>
          <a:p>
            <a:pPr marL="0" indent="0">
              <a:buNone/>
            </a:pPr>
            <a:r>
              <a:rPr lang="ja-JP" altLang="en-US" sz="1800" dirty="0"/>
              <a:t>　プ</a:t>
            </a:r>
            <a:r>
              <a:rPr lang="ja-JP" altLang="ja-JP" sz="1800" dirty="0"/>
              <a:t>で</a:t>
            </a:r>
            <a:r>
              <a:rPr lang="ja-JP" altLang="en-US" sz="1800" dirty="0"/>
              <a:t>抗がん剤</a:t>
            </a:r>
            <a:r>
              <a:rPr lang="ja-JP" altLang="ja-JP" sz="1800" dirty="0"/>
              <a:t>を入れていく方法で、現在も２週間に</a:t>
            </a:r>
            <a:r>
              <a:rPr lang="en-US" altLang="ja-JP" sz="1800" dirty="0"/>
              <a:t>1</a:t>
            </a:r>
            <a:r>
              <a:rPr lang="ja-JP" altLang="ja-JP" sz="1800" dirty="0"/>
              <a:t>回</a:t>
            </a:r>
            <a:r>
              <a:rPr lang="ja-JP" altLang="en-US" sz="1800" dirty="0"/>
              <a:t>、</a:t>
            </a:r>
            <a:r>
              <a:rPr lang="ja-JP" altLang="ja-JP" sz="1800" dirty="0"/>
              <a:t>通院</a:t>
            </a:r>
            <a:r>
              <a:rPr lang="ja-JP" altLang="en-US" sz="1800" dirty="0"/>
              <a:t>（病院の化学療法室に約</a:t>
            </a:r>
            <a:r>
              <a:rPr lang="en-US" altLang="ja-JP" sz="1800" dirty="0"/>
              <a:t>4</a:t>
            </a:r>
            <a:r>
              <a:rPr lang="ja-JP" altLang="en-US" sz="1800" dirty="0"/>
              <a:t>時間滞在）</a:t>
            </a:r>
            <a:r>
              <a:rPr lang="ja-JP" altLang="ja-JP" sz="1800" dirty="0"/>
              <a:t>で</a:t>
            </a:r>
            <a:r>
              <a:rPr lang="ja-JP" altLang="en-US" sz="1800" dirty="0"/>
              <a:t>この</a:t>
            </a:r>
            <a:r>
              <a:rPr lang="ja-JP" altLang="ja-JP" sz="1800" dirty="0"/>
              <a:t>抗がん剤治療を続けています。</a:t>
            </a:r>
            <a:endParaRPr lang="en-US" altLang="ja-JP" sz="1800" dirty="0"/>
          </a:p>
          <a:p>
            <a:pPr marL="0" indent="0">
              <a:buNone/>
            </a:pPr>
            <a:r>
              <a:rPr lang="ja-JP" altLang="en-US" sz="2200" b="1" u="sng" dirty="0"/>
              <a:t>②</a:t>
            </a:r>
            <a:r>
              <a:rPr lang="ja-JP" altLang="ja-JP" sz="2200" b="1" u="sng" dirty="0"/>
              <a:t>会社</a:t>
            </a:r>
            <a:r>
              <a:rPr lang="ja-JP" altLang="en-US" sz="2200" b="1" u="sng" dirty="0"/>
              <a:t>への伝え方</a:t>
            </a:r>
            <a:r>
              <a:rPr lang="ja-JP" altLang="ja-JP" sz="2200" b="1" u="sng" dirty="0"/>
              <a:t> </a:t>
            </a:r>
          </a:p>
          <a:p>
            <a:pPr marL="0" indent="0">
              <a:buNone/>
            </a:pPr>
            <a:r>
              <a:rPr lang="ja-JP" altLang="en-US" sz="2000" dirty="0"/>
              <a:t>　</a:t>
            </a:r>
            <a:r>
              <a:rPr lang="ja-JP" altLang="en-US" sz="1800" dirty="0"/>
              <a:t>まず</a:t>
            </a:r>
            <a:r>
              <a:rPr lang="ja-JP" altLang="ja-JP" sz="1800" dirty="0"/>
              <a:t>所属長に伝えた上、本部長や総務部長、総務担当者や産業医にも伝えてもらいました。</a:t>
            </a:r>
            <a:r>
              <a:rPr lang="ja-JP" altLang="en-US" sz="1800" dirty="0"/>
              <a:t>総務部長からは限られた関係者のみの情報開</a:t>
            </a:r>
            <a:endParaRPr lang="en-US" altLang="ja-JP" sz="1800" dirty="0"/>
          </a:p>
          <a:p>
            <a:pPr marL="0" indent="0">
              <a:buNone/>
            </a:pPr>
            <a:r>
              <a:rPr lang="ja-JP" altLang="en-US" sz="1800" dirty="0"/>
              <a:t>　示とすることを明言頂きました。</a:t>
            </a:r>
            <a:r>
              <a:rPr lang="en-US" altLang="ja-JP" sz="1800" dirty="0"/>
              <a:t>Can Stars</a:t>
            </a:r>
            <a:r>
              <a:rPr lang="ja-JP" altLang="ja-JP" sz="1800" dirty="0"/>
              <a:t>のこと</a:t>
            </a:r>
            <a:r>
              <a:rPr lang="ja-JP" altLang="en-US" sz="1800" dirty="0"/>
              <a:t>は</a:t>
            </a:r>
            <a:r>
              <a:rPr lang="ja-JP" altLang="ja-JP" sz="1800" dirty="0"/>
              <a:t>総務</a:t>
            </a:r>
            <a:r>
              <a:rPr lang="ja-JP" altLang="en-US" sz="1800" dirty="0"/>
              <a:t>担当者</a:t>
            </a:r>
            <a:r>
              <a:rPr lang="ja-JP" altLang="ja-JP" sz="1800" dirty="0"/>
              <a:t>に教えて</a:t>
            </a:r>
            <a:r>
              <a:rPr lang="ja-JP" altLang="en-US" sz="1800" dirty="0"/>
              <a:t>もらいました</a:t>
            </a:r>
            <a:r>
              <a:rPr lang="ja-JP" altLang="ja-JP" sz="1800" dirty="0"/>
              <a:t>。</a:t>
            </a:r>
            <a:r>
              <a:rPr lang="ja-JP" altLang="en-US" sz="1800" dirty="0"/>
              <a:t>総務担当者に</a:t>
            </a:r>
            <a:r>
              <a:rPr lang="ja-JP" altLang="ja-JP" sz="1800" dirty="0"/>
              <a:t>産業医</a:t>
            </a:r>
            <a:r>
              <a:rPr lang="ja-JP" altLang="en-US" sz="1800" dirty="0"/>
              <a:t>、</a:t>
            </a:r>
            <a:r>
              <a:rPr lang="ja-JP" altLang="ja-JP" sz="1800" dirty="0"/>
              <a:t>保健師、総務の方を交え</a:t>
            </a:r>
            <a:r>
              <a:rPr lang="ja-JP" altLang="en-US" sz="1800" dirty="0"/>
              <a:t>た</a:t>
            </a:r>
            <a:endParaRPr lang="en-US" altLang="ja-JP" sz="1800" dirty="0"/>
          </a:p>
          <a:p>
            <a:pPr marL="0" indent="0">
              <a:buNone/>
            </a:pPr>
            <a:r>
              <a:rPr lang="ja-JP" altLang="en-US" sz="1800" dirty="0"/>
              <a:t>　オンライン</a:t>
            </a:r>
            <a:r>
              <a:rPr lang="ja-JP" altLang="ja-JP" sz="1800" dirty="0"/>
              <a:t>面談</a:t>
            </a:r>
            <a:r>
              <a:rPr lang="ja-JP" altLang="en-US" sz="1800" dirty="0"/>
              <a:t>を設定頂き</a:t>
            </a:r>
            <a:r>
              <a:rPr lang="ja-JP" altLang="ja-JP" sz="1800" dirty="0"/>
              <a:t>、会社にも状況をしっかりと伝えられたのは良かったと思います。当初は最低限の人にしか伝えていませんでしたが、</a:t>
            </a:r>
            <a:endParaRPr lang="en-US" altLang="ja-JP" sz="1800" dirty="0"/>
          </a:p>
          <a:p>
            <a:pPr marL="0" indent="0">
              <a:buNone/>
            </a:pPr>
            <a:r>
              <a:rPr lang="ja-JP" altLang="en-US" sz="1800" dirty="0"/>
              <a:t>　</a:t>
            </a:r>
            <a:r>
              <a:rPr lang="ja-JP" altLang="ja-JP" sz="1800" dirty="0"/>
              <a:t>入院で休みに入ることもあり、支社メンバーには</a:t>
            </a:r>
            <a:r>
              <a:rPr lang="ja-JP" altLang="en-US" sz="1800" dirty="0"/>
              <a:t>私から直接</a:t>
            </a:r>
            <a:r>
              <a:rPr lang="ja-JP" altLang="ja-JP" sz="1800" dirty="0"/>
              <a:t>伝えました。</a:t>
            </a:r>
            <a:endParaRPr lang="en-US" altLang="ja-JP" sz="1800" dirty="0"/>
          </a:p>
          <a:p>
            <a:pPr marL="0" indent="0">
              <a:buNone/>
            </a:pPr>
            <a:r>
              <a:rPr lang="ja-JP" altLang="en-US" sz="2200" b="1" u="sng" dirty="0"/>
              <a:t>➂</a:t>
            </a:r>
            <a:r>
              <a:rPr lang="ja-JP" altLang="ja-JP" sz="2200" b="1" u="sng" dirty="0"/>
              <a:t>仕事や治療において助かったこと</a:t>
            </a:r>
            <a:endParaRPr lang="en-US" altLang="ja-JP" sz="2200" b="1" u="sng" dirty="0"/>
          </a:p>
          <a:p>
            <a:pPr marL="0" indent="0">
              <a:buNone/>
            </a:pPr>
            <a:r>
              <a:rPr lang="ja-JP" altLang="en-US" sz="2200" dirty="0"/>
              <a:t>　</a:t>
            </a:r>
            <a:r>
              <a:rPr lang="ja-JP" altLang="en-US" sz="1800" dirty="0"/>
              <a:t>入院</a:t>
            </a:r>
            <a:r>
              <a:rPr lang="ja-JP" altLang="ja-JP" sz="1800" dirty="0"/>
              <a:t>から異動まで</a:t>
            </a:r>
            <a:r>
              <a:rPr lang="ja-JP" altLang="en-US" sz="1800" dirty="0"/>
              <a:t>の約</a:t>
            </a:r>
            <a:r>
              <a:rPr lang="en-US" altLang="ja-JP" sz="1800" dirty="0"/>
              <a:t>3</a:t>
            </a:r>
            <a:r>
              <a:rPr lang="ja-JP" altLang="en-US" sz="1800" dirty="0"/>
              <a:t>ヶ月間</a:t>
            </a:r>
            <a:r>
              <a:rPr lang="ja-JP" altLang="ja-JP" sz="1800" dirty="0"/>
              <a:t>は所属長から「治療</a:t>
            </a:r>
            <a:r>
              <a:rPr lang="ja-JP" altLang="en-US" sz="1800" dirty="0"/>
              <a:t>が</a:t>
            </a:r>
            <a:r>
              <a:rPr lang="ja-JP" altLang="ja-JP" sz="1800" dirty="0"/>
              <a:t>最優先</a:t>
            </a:r>
            <a:r>
              <a:rPr lang="ja-JP" altLang="en-US" sz="1800" dirty="0"/>
              <a:t>。コロナ禍でもあり（営業）</a:t>
            </a:r>
            <a:r>
              <a:rPr lang="ja-JP" altLang="ja-JP" sz="1800" dirty="0"/>
              <a:t>外勤は一切しなくていい</a:t>
            </a:r>
            <a:r>
              <a:rPr lang="ja-JP" altLang="en-US" sz="1800" dirty="0"/>
              <a:t>、</a:t>
            </a:r>
            <a:r>
              <a:rPr lang="ja-JP" altLang="ja-JP" sz="1800" dirty="0"/>
              <a:t>」とご判断頂き、テレ</a:t>
            </a:r>
            <a:r>
              <a:rPr lang="ja-JP" altLang="en-US" sz="1800" dirty="0"/>
              <a:t>ワー</a:t>
            </a:r>
            <a:endParaRPr lang="en-US" altLang="ja-JP" sz="1800" dirty="0"/>
          </a:p>
          <a:p>
            <a:pPr marL="0" indent="0">
              <a:buNone/>
            </a:pPr>
            <a:r>
              <a:rPr lang="ja-JP" altLang="en-US" sz="1800" dirty="0"/>
              <a:t>　</a:t>
            </a:r>
            <a:r>
              <a:rPr lang="ja-JP" altLang="ja-JP" sz="1800" dirty="0"/>
              <a:t>クでお客様とのやり取りをする</a:t>
            </a:r>
            <a:r>
              <a:rPr lang="ja-JP" altLang="en-US" sz="1800" dirty="0"/>
              <a:t>事</a:t>
            </a:r>
            <a:r>
              <a:rPr lang="ja-JP" altLang="ja-JP" sz="1800" dirty="0"/>
              <a:t>になり</a:t>
            </a:r>
            <a:r>
              <a:rPr lang="ja-JP" altLang="en-US" sz="1800" dirty="0"/>
              <a:t>ました。入院時から支社</a:t>
            </a:r>
            <a:r>
              <a:rPr lang="ja-JP" altLang="ja-JP" sz="1800" dirty="0"/>
              <a:t>メンバーの方達に私の担当店を代理で対応頂いた</a:t>
            </a:r>
            <a:r>
              <a:rPr lang="ja-JP" altLang="en-US" sz="1800" dirty="0"/>
              <a:t>事</a:t>
            </a:r>
            <a:r>
              <a:rPr lang="ja-JP" altLang="ja-JP" sz="1800" dirty="0"/>
              <a:t>はとても助かりました。</a:t>
            </a:r>
            <a:endParaRPr lang="en-US" altLang="ja-JP" sz="1800" dirty="0"/>
          </a:p>
          <a:p>
            <a:pPr marL="0" indent="0">
              <a:buNone/>
            </a:pPr>
            <a:r>
              <a:rPr lang="ja-JP" altLang="en-US" sz="1800" dirty="0"/>
              <a:t>　</a:t>
            </a:r>
            <a:r>
              <a:rPr lang="ja-JP" altLang="ja-JP" sz="1800" dirty="0"/>
              <a:t>入院し</a:t>
            </a:r>
            <a:r>
              <a:rPr lang="ja-JP" altLang="en-US" sz="1800" dirty="0"/>
              <a:t>た</a:t>
            </a:r>
            <a:r>
              <a:rPr lang="ja-JP" altLang="ja-JP" sz="1800" dirty="0"/>
              <a:t>際</a:t>
            </a:r>
            <a:r>
              <a:rPr lang="ja-JP" altLang="en-US" sz="1800" dirty="0"/>
              <a:t>には</a:t>
            </a:r>
            <a:r>
              <a:rPr lang="ja-JP" altLang="ja-JP" sz="1800" dirty="0"/>
              <a:t>「困った</a:t>
            </a:r>
            <a:r>
              <a:rPr lang="ja-JP" altLang="en-US" sz="1800" dirty="0"/>
              <a:t>事</a:t>
            </a:r>
            <a:r>
              <a:rPr lang="ja-JP" altLang="ja-JP" sz="1800" dirty="0"/>
              <a:t>があったら何でも言ってください。差し入れしますから」と言われた時は</a:t>
            </a:r>
            <a:r>
              <a:rPr lang="ja-JP" altLang="en-US" sz="1800" dirty="0"/>
              <a:t>単身赴任中でもあり、</a:t>
            </a:r>
            <a:r>
              <a:rPr lang="ja-JP" altLang="ja-JP" sz="1800" dirty="0"/>
              <a:t>本当に嬉しかった</a:t>
            </a:r>
            <a:r>
              <a:rPr lang="ja-JP" altLang="en-US" sz="1800" dirty="0"/>
              <a:t>です。</a:t>
            </a:r>
            <a:endParaRPr lang="ja-JP" altLang="ja-JP" sz="1800" dirty="0"/>
          </a:p>
          <a:p>
            <a:pPr marL="0" indent="0">
              <a:buNone/>
            </a:pPr>
            <a:r>
              <a:rPr lang="ja-JP" altLang="en-US" sz="1800" dirty="0"/>
              <a:t>　</a:t>
            </a:r>
            <a:r>
              <a:rPr lang="ja-JP" altLang="ja-JP" sz="1800" dirty="0"/>
              <a:t>会社の制度では２週間に１回の通院治療には積立休暇</a:t>
            </a:r>
            <a:r>
              <a:rPr lang="ja-JP" altLang="en-US" sz="1800" dirty="0"/>
              <a:t>と有休を併用し</a:t>
            </a:r>
            <a:r>
              <a:rPr lang="ja-JP" altLang="ja-JP" sz="1800" dirty="0"/>
              <a:t>ています。治療にはお金もかかりましたが、</a:t>
            </a:r>
            <a:r>
              <a:rPr lang="ja-JP" altLang="en-US" sz="1800" dirty="0"/>
              <a:t>会社から</a:t>
            </a:r>
            <a:r>
              <a:rPr lang="ja-JP" altLang="ja-JP" sz="1800" dirty="0"/>
              <a:t>限度額適用認</a:t>
            </a:r>
            <a:endParaRPr lang="en-US" altLang="ja-JP" sz="1800" dirty="0"/>
          </a:p>
          <a:p>
            <a:pPr marL="0" indent="0">
              <a:buNone/>
            </a:pPr>
            <a:r>
              <a:rPr lang="ja-JP" altLang="en-US" sz="1800" dirty="0"/>
              <a:t>　</a:t>
            </a:r>
            <a:r>
              <a:rPr lang="ja-JP" altLang="ja-JP" sz="1800" dirty="0"/>
              <a:t>定証を発行してもらうことで</a:t>
            </a:r>
            <a:r>
              <a:rPr lang="ja-JP" altLang="en-US" sz="1800" dirty="0"/>
              <a:t>病院窓口での</a:t>
            </a:r>
            <a:r>
              <a:rPr lang="ja-JP" altLang="ja-JP" sz="1800" dirty="0"/>
              <a:t>医療費が抑えられ、</a:t>
            </a:r>
            <a:r>
              <a:rPr lang="ja-JP" altLang="en-US" sz="1800" dirty="0"/>
              <a:t>且つ健康保険組合からの支給や、加入していたがん</a:t>
            </a:r>
            <a:r>
              <a:rPr lang="ja-JP" altLang="ja-JP" sz="1800" dirty="0"/>
              <a:t>保険からの給付金も</a:t>
            </a:r>
            <a:r>
              <a:rPr lang="ja-JP" altLang="en-US" sz="1800" dirty="0"/>
              <a:t>含め</a:t>
            </a:r>
            <a:endParaRPr lang="en-US" altLang="ja-JP" sz="1800" dirty="0"/>
          </a:p>
          <a:p>
            <a:pPr marL="0" indent="0">
              <a:buNone/>
            </a:pPr>
            <a:r>
              <a:rPr lang="ja-JP" altLang="en-US" sz="1800" dirty="0"/>
              <a:t>　</a:t>
            </a:r>
            <a:r>
              <a:rPr lang="ja-JP" altLang="ja-JP" sz="1800" dirty="0"/>
              <a:t>金銭面で</a:t>
            </a:r>
            <a:r>
              <a:rPr lang="ja-JP" altLang="en-US" sz="1800" dirty="0"/>
              <a:t>とても</a:t>
            </a:r>
            <a:r>
              <a:rPr lang="ja-JP" altLang="ja-JP" sz="1800" dirty="0"/>
              <a:t>助かりました。限度額適用認定証</a:t>
            </a:r>
            <a:r>
              <a:rPr lang="ja-JP" altLang="en-US" sz="1800" dirty="0"/>
              <a:t>の</a:t>
            </a:r>
            <a:r>
              <a:rPr lang="ja-JP" altLang="ja-JP" sz="1800" dirty="0"/>
              <a:t>発行</a:t>
            </a:r>
            <a:r>
              <a:rPr lang="ja-JP" altLang="en-US" sz="1800" dirty="0"/>
              <a:t>も総務担当者、健保の方の連携により迅速にご対応頂きました。</a:t>
            </a:r>
            <a:endParaRPr lang="en-US" altLang="ja-JP" sz="1800" dirty="0"/>
          </a:p>
          <a:p>
            <a:pPr marL="0" indent="0">
              <a:buNone/>
            </a:pPr>
            <a:r>
              <a:rPr lang="ja-JP" altLang="en-US" sz="1800" dirty="0"/>
              <a:t>　また現在も定期的に保健師さんとの面談を実施頂いています。現状をお話できる環境を与えて下さり大変有難く思っています。</a:t>
            </a:r>
            <a:endParaRPr lang="ja-JP" altLang="ja-JP" sz="1800" dirty="0"/>
          </a:p>
        </p:txBody>
      </p:sp>
      <p:sp>
        <p:nvSpPr>
          <p:cNvPr id="4" name="テキスト ボックス 3">
            <a:extLst>
              <a:ext uri="{FF2B5EF4-FFF2-40B4-BE49-F238E27FC236}">
                <a16:creationId xmlns:a16="http://schemas.microsoft.com/office/drawing/2014/main" id="{E0968298-7A4A-4FB7-8738-4F751230AFAD}"/>
              </a:ext>
            </a:extLst>
          </p:cNvPr>
          <p:cNvSpPr txBox="1"/>
          <p:nvPr/>
        </p:nvSpPr>
        <p:spPr>
          <a:xfrm>
            <a:off x="9543535" y="18019"/>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サッポログループ内資料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23794102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7136" y="184821"/>
            <a:ext cx="10515600" cy="1025793"/>
          </a:xfrm>
        </p:spPr>
        <p:txBody>
          <a:bodyPr/>
          <a:lstStyle/>
          <a:p>
            <a:r>
              <a:rPr lang="ja-JP" altLang="en-US" dirty="0"/>
              <a:t>８</a:t>
            </a:r>
            <a:r>
              <a:rPr kumimoji="1" lang="ja-JP" altLang="en-US" dirty="0"/>
              <a:t>．各種相談窓口</a:t>
            </a:r>
          </a:p>
        </p:txBody>
      </p:sp>
      <p:graphicFrame>
        <p:nvGraphicFramePr>
          <p:cNvPr id="4" name="表 3"/>
          <p:cNvGraphicFramePr>
            <a:graphicFrameLocks noGrp="1"/>
          </p:cNvGraphicFramePr>
          <p:nvPr>
            <p:extLst>
              <p:ext uri="{D42A27DB-BD31-4B8C-83A1-F6EECF244321}">
                <p14:modId xmlns:p14="http://schemas.microsoft.com/office/powerpoint/2010/main" val="52145915"/>
              </p:ext>
            </p:extLst>
          </p:nvPr>
        </p:nvGraphicFramePr>
        <p:xfrm>
          <a:off x="481978" y="1639227"/>
          <a:ext cx="11249104" cy="4953584"/>
        </p:xfrm>
        <a:graphic>
          <a:graphicData uri="http://schemas.openxmlformats.org/drawingml/2006/table">
            <a:tbl>
              <a:tblPr firstRow="1" bandRow="1">
                <a:tableStyleId>{5C22544A-7EE6-4342-B048-85BDC9FD1C3A}</a:tableStyleId>
              </a:tblPr>
              <a:tblGrid>
                <a:gridCol w="2751875">
                  <a:extLst>
                    <a:ext uri="{9D8B030D-6E8A-4147-A177-3AD203B41FA5}">
                      <a16:colId xmlns:a16="http://schemas.microsoft.com/office/drawing/2014/main" val="20000"/>
                    </a:ext>
                  </a:extLst>
                </a:gridCol>
                <a:gridCol w="8497229">
                  <a:extLst>
                    <a:ext uri="{9D8B030D-6E8A-4147-A177-3AD203B41FA5}">
                      <a16:colId xmlns:a16="http://schemas.microsoft.com/office/drawing/2014/main" val="20001"/>
                    </a:ext>
                  </a:extLst>
                </a:gridCol>
              </a:tblGrid>
              <a:tr h="393484">
                <a:tc>
                  <a:txBody>
                    <a:bodyPr/>
                    <a:lstStyle/>
                    <a:p>
                      <a:endParaRPr kumimoji="1" lang="ja-JP" altLang="en-US" dirty="0"/>
                    </a:p>
                  </a:txBody>
                  <a:tcPr>
                    <a:solidFill>
                      <a:schemeClr val="accent2"/>
                    </a:solidFill>
                  </a:tcPr>
                </a:tc>
                <a:tc>
                  <a:txBody>
                    <a:bodyPr/>
                    <a:lstStyle/>
                    <a:p>
                      <a:endParaRPr kumimoji="1" lang="ja-JP" altLang="en-US" dirty="0"/>
                    </a:p>
                  </a:txBody>
                  <a:tcPr>
                    <a:solidFill>
                      <a:schemeClr val="accent2"/>
                    </a:solidFill>
                  </a:tcPr>
                </a:tc>
                <a:extLst>
                  <a:ext uri="{0D108BD9-81ED-4DB2-BD59-A6C34878D82A}">
                    <a16:rowId xmlns:a16="http://schemas.microsoft.com/office/drawing/2014/main" val="10000"/>
                  </a:ext>
                </a:extLst>
              </a:tr>
              <a:tr h="679164">
                <a:tc>
                  <a:txBody>
                    <a:bodyPr/>
                    <a:lstStyle/>
                    <a:p>
                      <a:r>
                        <a:rPr kumimoji="1" lang="ja-JP" altLang="en-US" dirty="0"/>
                        <a:t>産業医</a:t>
                      </a:r>
                    </a:p>
                  </a:txBody>
                  <a:tcPr>
                    <a:solidFill>
                      <a:schemeClr val="accent2">
                        <a:lumMod val="40000"/>
                        <a:lumOff val="60000"/>
                      </a:schemeClr>
                    </a:solidFill>
                  </a:tcPr>
                </a:tc>
                <a:tc>
                  <a:txBody>
                    <a:bodyPr/>
                    <a:lstStyle/>
                    <a:p>
                      <a:r>
                        <a:rPr kumimoji="1" lang="ja-JP" altLang="en-US" dirty="0"/>
                        <a:t>産業医による相談を希望される場合には、下記までご連絡ください。</a:t>
                      </a:r>
                      <a:endParaRPr kumimoji="1" lang="en-US" altLang="ja-JP" dirty="0"/>
                    </a:p>
                    <a:p>
                      <a:r>
                        <a:rPr kumimoji="1" lang="ja-JP" altLang="en-US" dirty="0"/>
                        <a:t>各事業場：総務部門　本社：健康管理センター</a:t>
                      </a:r>
                    </a:p>
                  </a:txBody>
                  <a:tcPr>
                    <a:solidFill>
                      <a:schemeClr val="accent2">
                        <a:lumMod val="40000"/>
                        <a:lumOff val="60000"/>
                      </a:schemeClr>
                    </a:solidFill>
                  </a:tcPr>
                </a:tc>
                <a:extLst>
                  <a:ext uri="{0D108BD9-81ED-4DB2-BD59-A6C34878D82A}">
                    <a16:rowId xmlns:a16="http://schemas.microsoft.com/office/drawing/2014/main" val="10001"/>
                  </a:ext>
                </a:extLst>
              </a:tr>
              <a:tr h="970234">
                <a:tc>
                  <a:txBody>
                    <a:bodyPr/>
                    <a:lstStyle/>
                    <a:p>
                      <a:r>
                        <a:rPr kumimoji="1" lang="ja-JP" altLang="en-US" dirty="0"/>
                        <a:t>健康保険組合</a:t>
                      </a:r>
                    </a:p>
                  </a:txBody>
                  <a:tcPr>
                    <a:solidFill>
                      <a:schemeClr val="accent2">
                        <a:lumMod val="40000"/>
                        <a:lumOff val="60000"/>
                      </a:schemeClr>
                    </a:solidFill>
                  </a:tcPr>
                </a:tc>
                <a:tc>
                  <a:txBody>
                    <a:bodyPr/>
                    <a:lstStyle/>
                    <a:p>
                      <a:r>
                        <a:rPr kumimoji="1" lang="ja-JP" altLang="en-US" dirty="0"/>
                        <a:t>健康保険組合の制度に関しては下記までお問い合わせください。</a:t>
                      </a:r>
                      <a:endParaRPr kumimoji="1" lang="en-US" altLang="ja-JP" dirty="0"/>
                    </a:p>
                    <a:p>
                      <a:r>
                        <a:rPr kumimoji="1" lang="en-US" altLang="ja-JP" dirty="0"/>
                        <a:t>【</a:t>
                      </a:r>
                      <a:r>
                        <a:rPr kumimoji="1" lang="ja-JP" altLang="en-US" dirty="0"/>
                        <a:t>健康保険組合</a:t>
                      </a:r>
                      <a:r>
                        <a:rPr kumimoji="1" lang="en-US" altLang="ja-JP" dirty="0"/>
                        <a:t>】</a:t>
                      </a:r>
                      <a:r>
                        <a:rPr kumimoji="1" lang="ja-JP" altLang="en-US" dirty="0"/>
                        <a:t>ＴＥＬ：</a:t>
                      </a:r>
                      <a:r>
                        <a:rPr kumimoji="1" lang="en-US" altLang="ja-JP" dirty="0"/>
                        <a:t>××‐××××‐××××</a:t>
                      </a:r>
                    </a:p>
                    <a:p>
                      <a:r>
                        <a:rPr kumimoji="1" lang="ja-JP" altLang="en-US" dirty="0"/>
                        <a:t>　　　　　　　　　　　　ＨＰ：</a:t>
                      </a:r>
                      <a:r>
                        <a:rPr kumimoji="1" lang="en-US" altLang="ja-JP" dirty="0"/>
                        <a:t>××××</a:t>
                      </a:r>
                    </a:p>
                  </a:txBody>
                  <a:tcPr>
                    <a:solidFill>
                      <a:schemeClr val="accent2">
                        <a:lumMod val="40000"/>
                        <a:lumOff val="60000"/>
                      </a:schemeClr>
                    </a:solidFill>
                  </a:tcPr>
                </a:tc>
                <a:extLst>
                  <a:ext uri="{0D108BD9-81ED-4DB2-BD59-A6C34878D82A}">
                    <a16:rowId xmlns:a16="http://schemas.microsoft.com/office/drawing/2014/main" val="10002"/>
                  </a:ext>
                </a:extLst>
              </a:tr>
              <a:tr h="679164">
                <a:tc>
                  <a:txBody>
                    <a:bodyPr/>
                    <a:lstStyle/>
                    <a:p>
                      <a:r>
                        <a:rPr kumimoji="1" lang="ja-JP" altLang="en-US" dirty="0"/>
                        <a:t>共済会</a:t>
                      </a:r>
                    </a:p>
                  </a:txBody>
                  <a:tcPr>
                    <a:solidFill>
                      <a:schemeClr val="accent2">
                        <a:lumMod val="40000"/>
                        <a:lumOff val="60000"/>
                      </a:schemeClr>
                    </a:solidFill>
                  </a:tcPr>
                </a:tc>
                <a:tc>
                  <a:txBody>
                    <a:bodyPr/>
                    <a:lstStyle/>
                    <a:p>
                      <a:r>
                        <a:rPr kumimoji="1" lang="ja-JP" altLang="en-US" dirty="0"/>
                        <a:t>共済会の制度に関しては、「福利厚生ガイド」をご確認下さい。</a:t>
                      </a:r>
                      <a:endParaRPr kumimoji="1" lang="en-US" altLang="ja-JP" dirty="0"/>
                    </a:p>
                    <a:p>
                      <a:r>
                        <a:rPr kumimoji="1" lang="ja-JP" altLang="en-US" dirty="0"/>
                        <a:t>福利厚生ガイド：</a:t>
                      </a:r>
                      <a:r>
                        <a:rPr kumimoji="1" lang="en-US" altLang="ja-JP" dirty="0"/>
                        <a:t>××××</a:t>
                      </a:r>
                    </a:p>
                  </a:txBody>
                  <a:tcPr>
                    <a:solidFill>
                      <a:schemeClr val="accent2">
                        <a:lumMod val="40000"/>
                        <a:lumOff val="60000"/>
                      </a:schemeClr>
                    </a:solidFill>
                  </a:tcPr>
                </a:tc>
                <a:extLst>
                  <a:ext uri="{0D108BD9-81ED-4DB2-BD59-A6C34878D82A}">
                    <a16:rowId xmlns:a16="http://schemas.microsoft.com/office/drawing/2014/main" val="10003"/>
                  </a:ext>
                </a:extLst>
              </a:tr>
              <a:tr h="1261304">
                <a:tc>
                  <a:txBody>
                    <a:bodyPr/>
                    <a:lstStyle/>
                    <a:p>
                      <a:r>
                        <a:rPr kumimoji="1" lang="ja-JP" altLang="en-US" dirty="0"/>
                        <a:t>カウンセリング</a:t>
                      </a:r>
                    </a:p>
                  </a:txBody>
                  <a:tcPr>
                    <a:solidFill>
                      <a:schemeClr val="accent2">
                        <a:lumMod val="40000"/>
                        <a:lumOff val="60000"/>
                      </a:schemeClr>
                    </a:solidFill>
                  </a:tcPr>
                </a:tc>
                <a:tc>
                  <a:txBody>
                    <a:bodyPr/>
                    <a:lstStyle/>
                    <a:p>
                      <a:r>
                        <a:rPr kumimoji="1" lang="ja-JP" altLang="en-US" dirty="0"/>
                        <a:t>外部ＥＡＰ臨床心理士によるカウンセリングを希望される場合は、下記ページをご確認ください。</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ＨＰ：</a:t>
                      </a:r>
                      <a:r>
                        <a:rPr kumimoji="1" lang="en-US" altLang="ja-JP" dirty="0"/>
                        <a:t>××××</a:t>
                      </a:r>
                    </a:p>
                  </a:txBody>
                  <a:tcPr>
                    <a:solidFill>
                      <a:schemeClr val="accent2">
                        <a:lumMod val="40000"/>
                        <a:lumOff val="60000"/>
                      </a:schemeClr>
                    </a:solidFill>
                  </a:tcPr>
                </a:tc>
                <a:extLst>
                  <a:ext uri="{0D108BD9-81ED-4DB2-BD59-A6C34878D82A}">
                    <a16:rowId xmlns:a16="http://schemas.microsoft.com/office/drawing/2014/main" val="10004"/>
                  </a:ext>
                </a:extLst>
              </a:tr>
              <a:tr h="970234">
                <a:tc>
                  <a:txBody>
                    <a:bodyPr/>
                    <a:lstStyle/>
                    <a:p>
                      <a:r>
                        <a:rPr kumimoji="1" lang="ja-JP" altLang="en-US" dirty="0"/>
                        <a:t>キャリア相談</a:t>
                      </a:r>
                    </a:p>
                  </a:txBody>
                  <a:tcPr>
                    <a:solidFill>
                      <a:schemeClr val="accent2">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復職後のキャリアなどについて相談したい場合は、以下までご連絡ください。</a:t>
                      </a:r>
                      <a:endParaRPr kumimoji="1" lang="en-US" altLang="ja-JP" dirty="0"/>
                    </a:p>
                    <a:p>
                      <a:r>
                        <a:rPr kumimoji="1" lang="ja-JP" altLang="en-US" dirty="0"/>
                        <a:t>ＨＰ：</a:t>
                      </a:r>
                      <a:r>
                        <a:rPr kumimoji="1" lang="en-US" altLang="ja-JP" dirty="0"/>
                        <a:t>××××</a:t>
                      </a:r>
                    </a:p>
                  </a:txBody>
                  <a:tcPr>
                    <a:solidFill>
                      <a:schemeClr val="accent2">
                        <a:lumMod val="40000"/>
                        <a:lumOff val="60000"/>
                      </a:schemeClr>
                    </a:solidFill>
                  </a:tcPr>
                </a:tc>
                <a:extLst>
                  <a:ext uri="{0D108BD9-81ED-4DB2-BD59-A6C34878D82A}">
                    <a16:rowId xmlns:a16="http://schemas.microsoft.com/office/drawing/2014/main" val="10005"/>
                  </a:ext>
                </a:extLst>
              </a:tr>
            </a:tbl>
          </a:graphicData>
        </a:graphic>
      </p:graphicFrame>
      <p:sp>
        <p:nvSpPr>
          <p:cNvPr id="5" name="テキスト ボックス 4"/>
          <p:cNvSpPr txBox="1"/>
          <p:nvPr/>
        </p:nvSpPr>
        <p:spPr>
          <a:xfrm>
            <a:off x="446049" y="1210614"/>
            <a:ext cx="11151220" cy="369332"/>
          </a:xfrm>
          <a:prstGeom prst="rect">
            <a:avLst/>
          </a:prstGeom>
          <a:noFill/>
        </p:spPr>
        <p:txBody>
          <a:bodyPr wrap="square" rtlCol="0">
            <a:spAutoFit/>
          </a:bodyPr>
          <a:lstStyle/>
          <a:p>
            <a:r>
              <a:rPr kumimoji="1" lang="ja-JP" altLang="en-US" dirty="0"/>
              <a:t>社員の方が利用できる相談窓口の一覧です。目的に応じた相談窓口をお選びいただきそれぞれの窓口までご相談ください。</a:t>
            </a:r>
          </a:p>
        </p:txBody>
      </p:sp>
      <p:sp>
        <p:nvSpPr>
          <p:cNvPr id="6" name="正方形/長方形 5"/>
          <p:cNvSpPr/>
          <p:nvPr/>
        </p:nvSpPr>
        <p:spPr>
          <a:xfrm>
            <a:off x="10001251" y="184821"/>
            <a:ext cx="2057400" cy="819150"/>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sz="2400" b="1" dirty="0"/>
              <a:t>ご本人向け</a:t>
            </a:r>
          </a:p>
        </p:txBody>
      </p:sp>
      <p:sp>
        <p:nvSpPr>
          <p:cNvPr id="8" name="テキスト ボックス 7">
            <a:extLst>
              <a:ext uri="{FF2B5EF4-FFF2-40B4-BE49-F238E27FC236}">
                <a16:creationId xmlns:a16="http://schemas.microsoft.com/office/drawing/2014/main" id="{2FE9678B-9986-4DE3-B232-432ACCA8E7D3}"/>
              </a:ext>
            </a:extLst>
          </p:cNvPr>
          <p:cNvSpPr txBox="1"/>
          <p:nvPr/>
        </p:nvSpPr>
        <p:spPr>
          <a:xfrm>
            <a:off x="10181977" y="642139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38757703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40229" y="206798"/>
            <a:ext cx="10515600" cy="1025793"/>
          </a:xfrm>
        </p:spPr>
        <p:txBody>
          <a:bodyPr>
            <a:normAutofit/>
          </a:bodyPr>
          <a:lstStyle/>
          <a:p>
            <a:r>
              <a:rPr lang="ja-JP" altLang="en-US" dirty="0"/>
              <a:t>８</a:t>
            </a:r>
            <a:r>
              <a:rPr kumimoji="1" lang="ja-JP" altLang="en-US" dirty="0"/>
              <a:t>．各種情報提供・相談窓口（社外）①</a:t>
            </a:r>
          </a:p>
        </p:txBody>
      </p:sp>
      <p:graphicFrame>
        <p:nvGraphicFramePr>
          <p:cNvPr id="4" name="表 3"/>
          <p:cNvGraphicFramePr>
            <a:graphicFrameLocks noGrp="1"/>
          </p:cNvGraphicFramePr>
          <p:nvPr>
            <p:extLst>
              <p:ext uri="{D42A27DB-BD31-4B8C-83A1-F6EECF244321}">
                <p14:modId xmlns:p14="http://schemas.microsoft.com/office/powerpoint/2010/main" val="2370032970"/>
              </p:ext>
            </p:extLst>
          </p:nvPr>
        </p:nvGraphicFramePr>
        <p:xfrm>
          <a:off x="481978" y="1538513"/>
          <a:ext cx="11115291" cy="4889145"/>
        </p:xfrm>
        <a:graphic>
          <a:graphicData uri="http://schemas.openxmlformats.org/drawingml/2006/table">
            <a:tbl>
              <a:tblPr firstRow="1" bandRow="1">
                <a:tableStyleId>{5C22544A-7EE6-4342-B048-85BDC9FD1C3A}</a:tableStyleId>
              </a:tblPr>
              <a:tblGrid>
                <a:gridCol w="2719140">
                  <a:extLst>
                    <a:ext uri="{9D8B030D-6E8A-4147-A177-3AD203B41FA5}">
                      <a16:colId xmlns:a16="http://schemas.microsoft.com/office/drawing/2014/main" val="20000"/>
                    </a:ext>
                  </a:extLst>
                </a:gridCol>
                <a:gridCol w="8396151">
                  <a:extLst>
                    <a:ext uri="{9D8B030D-6E8A-4147-A177-3AD203B41FA5}">
                      <a16:colId xmlns:a16="http://schemas.microsoft.com/office/drawing/2014/main" val="20001"/>
                    </a:ext>
                  </a:extLst>
                </a:gridCol>
              </a:tblGrid>
              <a:tr h="352946">
                <a:tc>
                  <a:txBody>
                    <a:bodyPr/>
                    <a:lstStyle/>
                    <a:p>
                      <a:endParaRPr kumimoji="1" lang="ja-JP" altLang="en-US" dirty="0"/>
                    </a:p>
                  </a:txBody>
                  <a:tcPr>
                    <a:solidFill>
                      <a:schemeClr val="accent2"/>
                    </a:solidFill>
                  </a:tcPr>
                </a:tc>
                <a:tc>
                  <a:txBody>
                    <a:bodyPr/>
                    <a:lstStyle/>
                    <a:p>
                      <a:endParaRPr kumimoji="1" lang="ja-JP" altLang="en-US" dirty="0"/>
                    </a:p>
                  </a:txBody>
                  <a:tcPr>
                    <a:solidFill>
                      <a:schemeClr val="accent2"/>
                    </a:solidFill>
                  </a:tcPr>
                </a:tc>
                <a:extLst>
                  <a:ext uri="{0D108BD9-81ED-4DB2-BD59-A6C34878D82A}">
                    <a16:rowId xmlns:a16="http://schemas.microsoft.com/office/drawing/2014/main" val="10000"/>
                  </a:ext>
                </a:extLst>
              </a:tr>
              <a:tr h="1147075">
                <a:tc>
                  <a:txBody>
                    <a:bodyPr/>
                    <a:lstStyle/>
                    <a:p>
                      <a:r>
                        <a:rPr kumimoji="1" lang="ja-JP" altLang="en-US" dirty="0"/>
                        <a:t>がん情報サービス</a:t>
                      </a:r>
                    </a:p>
                  </a:txBody>
                  <a:tcPr>
                    <a:solidFill>
                      <a:schemeClr val="accent2">
                        <a:lumMod val="40000"/>
                        <a:lumOff val="60000"/>
                      </a:schemeClr>
                    </a:solidFill>
                  </a:tcPr>
                </a:tc>
                <a:tc>
                  <a:txBody>
                    <a:bodyPr/>
                    <a:lstStyle/>
                    <a:p>
                      <a:r>
                        <a:rPr kumimoji="1" lang="ja-JP" altLang="en-US" dirty="0"/>
                        <a:t>国立がん研究センターが運営しており、各種がんの解説や診断・治療、生活・療養についての情報提供の他、全国各地の「がん相談支援センター」など、治療で不安なこと、痛みやつらさ、治療費などのがんに関する相談窓口を紹介しています。</a:t>
                      </a:r>
                      <a:endParaRPr kumimoji="1" lang="en-US" altLang="ja-JP" dirty="0"/>
                    </a:p>
                    <a:p>
                      <a:r>
                        <a:rPr kumimoji="1" lang="ja-JP" altLang="en-US" dirty="0"/>
                        <a:t>ＴＥＬ：</a:t>
                      </a:r>
                      <a:r>
                        <a:rPr kumimoji="1" lang="en-US" altLang="ja-JP" dirty="0"/>
                        <a:t>0570−02−3410</a:t>
                      </a:r>
                      <a:r>
                        <a:rPr kumimoji="1" lang="en-US" altLang="ja-JP" baseline="0" dirty="0"/>
                        <a:t> </a:t>
                      </a:r>
                      <a:r>
                        <a:rPr kumimoji="1" lang="ja-JP" altLang="en-US" baseline="0" dirty="0"/>
                        <a:t>ＨＰ：</a:t>
                      </a:r>
                      <a:r>
                        <a:rPr kumimoji="1" lang="en-US" altLang="ja-JP" dirty="0">
                          <a:hlinkClick r:id="rId2"/>
                        </a:rPr>
                        <a:t>http://ganjoho.jp/public/index.html</a:t>
                      </a:r>
                      <a:endParaRPr kumimoji="1" lang="en-US" altLang="ja-JP" dirty="0"/>
                    </a:p>
                  </a:txBody>
                  <a:tcPr>
                    <a:solidFill>
                      <a:schemeClr val="accent2">
                        <a:lumMod val="40000"/>
                        <a:lumOff val="60000"/>
                      </a:schemeClr>
                    </a:solidFill>
                  </a:tcPr>
                </a:tc>
                <a:extLst>
                  <a:ext uri="{0D108BD9-81ED-4DB2-BD59-A6C34878D82A}">
                    <a16:rowId xmlns:a16="http://schemas.microsoft.com/office/drawing/2014/main" val="10001"/>
                  </a:ext>
                </a:extLst>
              </a:tr>
              <a:tr h="8823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難病情報センター</a:t>
                      </a:r>
                    </a:p>
                    <a:p>
                      <a:endParaRPr kumimoji="1" lang="ja-JP" altLang="en-US" dirty="0"/>
                    </a:p>
                  </a:txBody>
                  <a:tcPr>
                    <a:solidFill>
                      <a:schemeClr val="accent2">
                        <a:lumMod val="40000"/>
                        <a:lumOff val="60000"/>
                      </a:schemeClr>
                    </a:solidFill>
                  </a:tcPr>
                </a:tc>
                <a:tc>
                  <a:txBody>
                    <a:bodyPr/>
                    <a:lstStyle/>
                    <a:p>
                      <a:r>
                        <a:rPr kumimoji="1" lang="ja-JP" altLang="en-US" dirty="0"/>
                        <a:t>公益財団法人難病医学研究財団が運営し、難病に関する情報提供を行っています。</a:t>
                      </a:r>
                      <a:endParaRPr kumimoji="1" lang="en-US" altLang="ja-JP" dirty="0"/>
                    </a:p>
                    <a:p>
                      <a:r>
                        <a:rPr kumimoji="1" lang="en-US" altLang="ja-JP" dirty="0"/>
                        <a:t>HP</a:t>
                      </a:r>
                      <a:r>
                        <a:rPr kumimoji="1" lang="ja-JP" altLang="en-US" dirty="0"/>
                        <a:t>：</a:t>
                      </a:r>
                      <a:r>
                        <a:rPr kumimoji="1" lang="en-US" altLang="ja-JP" dirty="0">
                          <a:hlinkClick r:id="rId3"/>
                        </a:rPr>
                        <a:t>https://www.nanbyou.or.jp/</a:t>
                      </a:r>
                      <a:endParaRPr kumimoji="1" lang="en-US" altLang="ja-JP" dirty="0"/>
                    </a:p>
                    <a:p>
                      <a:endParaRPr kumimoji="1" lang="en-US" altLang="ja-JP" dirty="0"/>
                    </a:p>
                  </a:txBody>
                  <a:tcPr>
                    <a:solidFill>
                      <a:schemeClr val="accent2">
                        <a:lumMod val="40000"/>
                        <a:lumOff val="60000"/>
                      </a:schemeClr>
                    </a:solidFill>
                  </a:tcPr>
                </a:tc>
                <a:extLst>
                  <a:ext uri="{0D108BD9-81ED-4DB2-BD59-A6C34878D82A}">
                    <a16:rowId xmlns:a16="http://schemas.microsoft.com/office/drawing/2014/main" val="10002"/>
                  </a:ext>
                </a:extLst>
              </a:tr>
              <a:tr h="1134785">
                <a:tc>
                  <a:txBody>
                    <a:bodyPr/>
                    <a:lstStyle/>
                    <a:p>
                      <a:r>
                        <a:rPr kumimoji="1" lang="ja-JP" altLang="en-US" dirty="0"/>
                        <a:t>がんサバイバー・クラブ</a:t>
                      </a:r>
                    </a:p>
                    <a:p>
                      <a:endParaRPr kumimoji="1" lang="ja-JP" altLang="en-US" dirty="0"/>
                    </a:p>
                  </a:txBody>
                  <a:tcPr>
                    <a:solidFill>
                      <a:schemeClr val="accent2">
                        <a:lumMod val="40000"/>
                        <a:lumOff val="60000"/>
                      </a:schemeClr>
                    </a:solidFill>
                  </a:tcPr>
                </a:tc>
                <a:tc>
                  <a:txBody>
                    <a:bodyPr/>
                    <a:lstStyle/>
                    <a:p>
                      <a:r>
                        <a:rPr kumimoji="1" lang="ja-JP" altLang="en-US" dirty="0"/>
                        <a:t>公益財団法人日本対がん協会が他団体等と協力しながら運営。</a:t>
                      </a:r>
                    </a:p>
                    <a:p>
                      <a:r>
                        <a:rPr kumimoji="1" lang="ja-JP" altLang="en-US" dirty="0"/>
                        <a:t>治療等の情報発信の他、電話や面接による各種相談窓口を設置しています。</a:t>
                      </a:r>
                    </a:p>
                    <a:p>
                      <a:r>
                        <a:rPr kumimoji="1" lang="ja-JP" altLang="en-US" dirty="0"/>
                        <a:t>ＴＥＬ</a:t>
                      </a:r>
                      <a:r>
                        <a:rPr kumimoji="1" lang="ja-JP" altLang="en-US" dirty="0">
                          <a:solidFill>
                            <a:schemeClr val="tx1"/>
                          </a:solidFill>
                        </a:rPr>
                        <a:t>：</a:t>
                      </a:r>
                      <a:r>
                        <a:rPr kumimoji="1" lang="en-US" altLang="ja-JP" dirty="0">
                          <a:solidFill>
                            <a:schemeClr val="tx1"/>
                          </a:solidFill>
                        </a:rPr>
                        <a:t>03-3541-7830</a:t>
                      </a:r>
                      <a:r>
                        <a:rPr kumimoji="1" lang="ja-JP" altLang="en-US" dirty="0">
                          <a:solidFill>
                            <a:schemeClr val="tx1"/>
                          </a:solidFill>
                        </a:rPr>
                        <a:t>　</a:t>
                      </a:r>
                      <a:r>
                        <a:rPr kumimoji="1" lang="ja-JP" altLang="en-US" dirty="0"/>
                        <a:t>ＨＰ：</a:t>
                      </a:r>
                      <a:r>
                        <a:rPr kumimoji="1" lang="en-US" altLang="ja-JP" dirty="0">
                          <a:hlinkClick r:id="rId4"/>
                        </a:rPr>
                        <a:t>https://www.gsclub.jp/</a:t>
                      </a:r>
                      <a:endParaRPr kumimoji="1" lang="en-US" altLang="ja-JP" dirty="0"/>
                    </a:p>
                  </a:txBody>
                  <a:tcPr>
                    <a:solidFill>
                      <a:schemeClr val="accent2">
                        <a:lumMod val="40000"/>
                        <a:lumOff val="60000"/>
                      </a:schemeClr>
                    </a:solidFill>
                  </a:tcPr>
                </a:tc>
                <a:extLst>
                  <a:ext uri="{0D108BD9-81ED-4DB2-BD59-A6C34878D82A}">
                    <a16:rowId xmlns:a16="http://schemas.microsoft.com/office/drawing/2014/main" val="10003"/>
                  </a:ext>
                </a:extLst>
              </a:tr>
              <a:tr h="12854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a:t>
                      </a:r>
                    </a:p>
                    <a:p>
                      <a:endParaRPr kumimoji="1" lang="ja-JP" altLang="en-US" dirty="0"/>
                    </a:p>
                  </a:txBody>
                  <a:tcPr>
                    <a:solidFill>
                      <a:schemeClr val="accent2">
                        <a:lumMod val="40000"/>
                        <a:lumOff val="60000"/>
                      </a:schemeClr>
                    </a:solidFill>
                  </a:tcPr>
                </a:tc>
                <a:tc>
                  <a:txBody>
                    <a:bodyPr/>
                    <a:lstStyle/>
                    <a:p>
                      <a:r>
                        <a:rPr kumimoji="1" lang="en-US" altLang="ja-JP" dirty="0"/>
                        <a:t>×××××××××××××××××××××××××××××××××××</a:t>
                      </a:r>
                    </a:p>
                    <a:p>
                      <a:r>
                        <a:rPr kumimoji="1" lang="ja-JP" altLang="en-US" dirty="0"/>
                        <a:t>ＨＰ：</a:t>
                      </a:r>
                      <a:r>
                        <a:rPr kumimoji="1" lang="en-US" altLang="ja-JP" dirty="0"/>
                        <a:t>××××</a:t>
                      </a:r>
                    </a:p>
                  </a:txBody>
                  <a:tcPr>
                    <a:solidFill>
                      <a:schemeClr val="accent2">
                        <a:lumMod val="40000"/>
                        <a:lumOff val="60000"/>
                      </a:schemeClr>
                    </a:solidFill>
                  </a:tcPr>
                </a:tc>
                <a:extLst>
                  <a:ext uri="{0D108BD9-81ED-4DB2-BD59-A6C34878D82A}">
                    <a16:rowId xmlns:a16="http://schemas.microsoft.com/office/drawing/2014/main" val="10004"/>
                  </a:ext>
                </a:extLst>
              </a:tr>
            </a:tbl>
          </a:graphicData>
        </a:graphic>
      </p:graphicFrame>
      <p:sp>
        <p:nvSpPr>
          <p:cNvPr id="5" name="テキスト ボックス 4"/>
          <p:cNvSpPr txBox="1"/>
          <p:nvPr/>
        </p:nvSpPr>
        <p:spPr>
          <a:xfrm>
            <a:off x="387991" y="1025948"/>
            <a:ext cx="11421149" cy="369332"/>
          </a:xfrm>
          <a:prstGeom prst="rect">
            <a:avLst/>
          </a:prstGeom>
          <a:noFill/>
        </p:spPr>
        <p:txBody>
          <a:bodyPr wrap="square" rtlCol="0">
            <a:spAutoFit/>
          </a:bodyPr>
          <a:lstStyle/>
          <a:p>
            <a:r>
              <a:rPr kumimoji="1" lang="ja-JP" altLang="en-US" dirty="0"/>
              <a:t>会社以外に</a:t>
            </a:r>
            <a:r>
              <a:rPr lang="ja-JP" altLang="en-US" dirty="0"/>
              <a:t>も、特にがんや難病について</a:t>
            </a:r>
            <a:r>
              <a:rPr kumimoji="1" lang="ja-JP" altLang="en-US" dirty="0"/>
              <a:t>情報提供や相談受付を行っている機関をご紹介します。　</a:t>
            </a:r>
            <a:r>
              <a:rPr kumimoji="1" lang="en-US" altLang="ja-JP" sz="1400" dirty="0"/>
              <a:t>※2021</a:t>
            </a:r>
            <a:r>
              <a:rPr kumimoji="1" lang="ja-JP" altLang="en-US" sz="1400" dirty="0"/>
              <a:t>年</a:t>
            </a:r>
            <a:r>
              <a:rPr lang="en-US" altLang="ja-JP" sz="1400" dirty="0"/>
              <a:t>12</a:t>
            </a:r>
            <a:r>
              <a:rPr kumimoji="1" lang="ja-JP" altLang="en-US" sz="1400" dirty="0"/>
              <a:t>月時点の実施内容。</a:t>
            </a:r>
          </a:p>
        </p:txBody>
      </p:sp>
      <p:sp>
        <p:nvSpPr>
          <p:cNvPr id="6" name="正方形/長方形 5"/>
          <p:cNvSpPr/>
          <p:nvPr/>
        </p:nvSpPr>
        <p:spPr>
          <a:xfrm>
            <a:off x="10134600" y="238172"/>
            <a:ext cx="2057400" cy="819150"/>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sz="2400" b="1" dirty="0"/>
              <a:t>ご本人向け</a:t>
            </a:r>
          </a:p>
        </p:txBody>
      </p:sp>
      <p:sp>
        <p:nvSpPr>
          <p:cNvPr id="8" name="テキスト ボックス 7">
            <a:extLst>
              <a:ext uri="{FF2B5EF4-FFF2-40B4-BE49-F238E27FC236}">
                <a16:creationId xmlns:a16="http://schemas.microsoft.com/office/drawing/2014/main" id="{2FE9678B-9986-4DE3-B232-432ACCA8E7D3}"/>
              </a:ext>
            </a:extLst>
          </p:cNvPr>
          <p:cNvSpPr txBox="1"/>
          <p:nvPr/>
        </p:nvSpPr>
        <p:spPr>
          <a:xfrm>
            <a:off x="10181977" y="642139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18511938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48990" y="184821"/>
            <a:ext cx="10515600" cy="906114"/>
          </a:xfrm>
        </p:spPr>
        <p:txBody>
          <a:bodyPr/>
          <a:lstStyle/>
          <a:p>
            <a:r>
              <a:rPr kumimoji="1" lang="en-US" altLang="ja-JP" dirty="0"/>
              <a:t>Can</a:t>
            </a:r>
            <a:r>
              <a:rPr lang="ja-JP" altLang="en-US" dirty="0"/>
              <a:t> </a:t>
            </a:r>
            <a:r>
              <a:rPr kumimoji="1" lang="en-US" altLang="ja-JP" dirty="0"/>
              <a:t>Stars</a:t>
            </a:r>
            <a:r>
              <a:rPr kumimoji="1" lang="ja-JP" altLang="en-US" dirty="0"/>
              <a:t>のご案内</a:t>
            </a:r>
          </a:p>
        </p:txBody>
      </p:sp>
      <p:sp>
        <p:nvSpPr>
          <p:cNvPr id="3" name="コンテンツ プレースホルダー 2"/>
          <p:cNvSpPr>
            <a:spLocks noGrp="1"/>
          </p:cNvSpPr>
          <p:nvPr>
            <p:ph idx="1"/>
          </p:nvPr>
        </p:nvSpPr>
        <p:spPr>
          <a:xfrm>
            <a:off x="565511" y="1137605"/>
            <a:ext cx="11306305" cy="4056797"/>
          </a:xfrm>
        </p:spPr>
        <p:txBody>
          <a:bodyPr>
            <a:normAutofit/>
          </a:bodyPr>
          <a:lstStyle/>
          <a:p>
            <a:pPr marL="0" indent="0">
              <a:buNone/>
            </a:pPr>
            <a:r>
              <a:rPr lang="ja-JP" altLang="en-US" sz="2000" b="1" dirty="0"/>
              <a:t>◆</a:t>
            </a:r>
            <a:r>
              <a:rPr lang="en-US" altLang="ja-JP" sz="2000" b="1" dirty="0"/>
              <a:t>Can</a:t>
            </a:r>
            <a:r>
              <a:rPr lang="ja-JP" altLang="en-US" sz="2000" b="1" dirty="0"/>
              <a:t> </a:t>
            </a:r>
            <a:r>
              <a:rPr lang="en-US" altLang="ja-JP" sz="2000" b="1" dirty="0"/>
              <a:t>Stars</a:t>
            </a:r>
            <a:r>
              <a:rPr lang="ja-JP" altLang="en-US" sz="2000" b="1" dirty="0"/>
              <a:t>とは？？</a:t>
            </a:r>
            <a:endParaRPr lang="en-US" altLang="ja-JP" sz="2000" b="1" dirty="0"/>
          </a:p>
          <a:p>
            <a:pPr marL="0" indent="0">
              <a:buNone/>
            </a:pPr>
            <a:r>
              <a:rPr kumimoji="1" lang="ja-JP" altLang="en-US" sz="2000" dirty="0"/>
              <a:t>　</a:t>
            </a:r>
            <a:r>
              <a:rPr lang="ja-JP" altLang="en-US" sz="2000" dirty="0"/>
              <a:t>サッポログループのがん経験者の社内コミュニティです。がん経験者であり、コミュニティの主旨に賛同</a:t>
            </a:r>
            <a:endParaRPr lang="en-US" altLang="ja-JP" sz="2000" dirty="0"/>
          </a:p>
          <a:p>
            <a:pPr marL="0" indent="0">
              <a:buNone/>
            </a:pPr>
            <a:r>
              <a:rPr lang="ja-JP" altLang="en-US" sz="2000" dirty="0"/>
              <a:t>　する希望者の方が参加しており、がん経験者の家族や遺族である社員も対象です。</a:t>
            </a:r>
            <a:endParaRPr lang="en-US" altLang="ja-JP" sz="2000" dirty="0"/>
          </a:p>
          <a:p>
            <a:pPr marL="0" indent="0">
              <a:buNone/>
            </a:pPr>
            <a:r>
              <a:rPr lang="ja-JP" altLang="en-US" sz="2000" dirty="0"/>
              <a:t>　定期的な社内会合の他、社内の意識啓発への協力や社外との交流、協働の取組みも行っています。</a:t>
            </a:r>
            <a:endParaRPr lang="en-US" altLang="ja-JP" sz="2000" dirty="0"/>
          </a:p>
          <a:p>
            <a:pPr marL="0" indent="0">
              <a:buNone/>
            </a:pPr>
            <a:r>
              <a:rPr lang="ja-JP" altLang="en-US" sz="2000" b="1" dirty="0"/>
              <a:t>◆活動内容</a:t>
            </a:r>
            <a:endParaRPr lang="en-US" altLang="ja-JP" sz="2000" b="1" dirty="0"/>
          </a:p>
          <a:p>
            <a:pPr marL="0" indent="0">
              <a:buNone/>
            </a:pPr>
            <a:r>
              <a:rPr lang="ja-JP" altLang="en-US" sz="2000" dirty="0"/>
              <a:t>　　①ピアサポート（がん経験者同士の相互支援）</a:t>
            </a:r>
          </a:p>
          <a:p>
            <a:pPr marL="0" indent="0">
              <a:buNone/>
            </a:pPr>
            <a:r>
              <a:rPr lang="ja-JP" altLang="en-US" sz="2000" dirty="0"/>
              <a:t>　　②治療と就労の両立環境づくり</a:t>
            </a:r>
          </a:p>
          <a:p>
            <a:pPr marL="0" indent="0">
              <a:buNone/>
            </a:pPr>
            <a:r>
              <a:rPr lang="ja-JP" altLang="en-US" sz="2000" dirty="0"/>
              <a:t>　　③社会へのインパクト創出　</a:t>
            </a:r>
            <a:endParaRPr lang="en-US" altLang="ja-JP" sz="2000" dirty="0"/>
          </a:p>
          <a:p>
            <a:pPr marL="0" indent="0">
              <a:buNone/>
            </a:pPr>
            <a:r>
              <a:rPr kumimoji="1" lang="ja-JP" altLang="en-US" sz="2000" dirty="0"/>
              <a:t>がんに限らず、治療と就労の両立を実際に体験した仲間に話を聞いてみたい、相談してみたいという方はぜひ </a:t>
            </a:r>
            <a:endParaRPr kumimoji="1" lang="en-US" altLang="ja-JP" sz="2000" dirty="0"/>
          </a:p>
          <a:p>
            <a:pPr marL="0" indent="0">
              <a:buNone/>
            </a:pPr>
            <a:r>
              <a:rPr kumimoji="1" lang="en-US" altLang="ja-JP" sz="2000" dirty="0"/>
              <a:t>Can Stars</a:t>
            </a:r>
            <a:r>
              <a:rPr kumimoji="1" lang="ja-JP" altLang="en-US" sz="2000" dirty="0"/>
              <a:t>事務局までご連絡ください。</a:t>
            </a:r>
            <a:r>
              <a:rPr lang="ja-JP" altLang="en-US" sz="2000" dirty="0"/>
              <a:t>　</a:t>
            </a:r>
            <a:endParaRPr kumimoji="1" lang="en-US" altLang="ja-JP" sz="2000" dirty="0"/>
          </a:p>
        </p:txBody>
      </p:sp>
      <p:sp>
        <p:nvSpPr>
          <p:cNvPr id="4" name="正方形/長方形 3"/>
          <p:cNvSpPr/>
          <p:nvPr/>
        </p:nvSpPr>
        <p:spPr>
          <a:xfrm>
            <a:off x="10001251" y="184821"/>
            <a:ext cx="2057400" cy="819150"/>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sz="2400" b="1" dirty="0"/>
              <a:t>ご本人向け</a:t>
            </a:r>
          </a:p>
        </p:txBody>
      </p:sp>
      <p:sp>
        <p:nvSpPr>
          <p:cNvPr id="5" name="テキスト ボックス 4">
            <a:extLst>
              <a:ext uri="{FF2B5EF4-FFF2-40B4-BE49-F238E27FC236}">
                <a16:creationId xmlns:a16="http://schemas.microsoft.com/office/drawing/2014/main" id="{8DCF5C61-423E-44FE-B263-A25D10CA4C38}"/>
              </a:ext>
            </a:extLst>
          </p:cNvPr>
          <p:cNvSpPr txBox="1"/>
          <p:nvPr/>
        </p:nvSpPr>
        <p:spPr>
          <a:xfrm>
            <a:off x="655134" y="5241072"/>
            <a:ext cx="10881732" cy="1477328"/>
          </a:xfrm>
          <a:prstGeom prst="rect">
            <a:avLst/>
          </a:prstGeom>
          <a:ln>
            <a:solidFill>
              <a:srgbClr val="FF660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en-US" altLang="ja-JP" dirty="0">
                <a:solidFill>
                  <a:schemeClr val="tx1"/>
                </a:solidFill>
              </a:rPr>
              <a:t>【Can</a:t>
            </a:r>
            <a:r>
              <a:rPr kumimoji="1" lang="ja-JP" altLang="en-US" dirty="0">
                <a:solidFill>
                  <a:schemeClr val="tx1"/>
                </a:solidFill>
              </a:rPr>
              <a:t> </a:t>
            </a:r>
            <a:r>
              <a:rPr kumimoji="1" lang="en-US" altLang="ja-JP" dirty="0">
                <a:solidFill>
                  <a:schemeClr val="tx1"/>
                </a:solidFill>
              </a:rPr>
              <a:t>Stars</a:t>
            </a:r>
            <a:r>
              <a:rPr kumimoji="1" lang="ja-JP" altLang="en-US" dirty="0">
                <a:solidFill>
                  <a:schemeClr val="tx1"/>
                </a:solidFill>
              </a:rPr>
              <a:t>会員の声</a:t>
            </a:r>
            <a:r>
              <a:rPr kumimoji="1" lang="en-US" altLang="ja-JP" dirty="0">
                <a:solidFill>
                  <a:schemeClr val="tx1"/>
                </a:solidFill>
              </a:rPr>
              <a:t>】</a:t>
            </a:r>
          </a:p>
          <a:p>
            <a:r>
              <a:rPr lang="ja-JP" altLang="en-US" dirty="0">
                <a:solidFill>
                  <a:schemeClr val="tx1"/>
                </a:solidFill>
              </a:rPr>
              <a:t>・がんに限らず身体や心の悩みは一人で抱え込まないこと。抱え込むと家庭も仕事も辛くなります。悩みがある時は、</a:t>
            </a:r>
            <a:r>
              <a:rPr lang="en-US" altLang="ja-JP" dirty="0">
                <a:solidFill>
                  <a:schemeClr val="tx1"/>
                </a:solidFill>
              </a:rPr>
              <a:t>Can Stars</a:t>
            </a:r>
            <a:r>
              <a:rPr lang="ja-JP" altLang="en-US" dirty="0">
                <a:solidFill>
                  <a:schemeClr val="tx1"/>
                </a:solidFill>
              </a:rPr>
              <a:t>へのご相談もぜひ活用してください。秘密は厳守します。</a:t>
            </a:r>
            <a:endParaRPr lang="en-US" altLang="ja-JP" dirty="0">
              <a:solidFill>
                <a:schemeClr val="tx1"/>
              </a:solidFill>
            </a:endParaRPr>
          </a:p>
          <a:p>
            <a:r>
              <a:rPr lang="ja-JP" altLang="en-US" dirty="0">
                <a:solidFill>
                  <a:schemeClr val="tx1"/>
                </a:solidFill>
              </a:rPr>
              <a:t>・がんに罹患して、いろんな方から相談を受けるようになりました。不安な気持ちなど出来るだけお話しを聴き、気持ちに寄り添うようにしています。私たちでよければいつでもサポートさせていただきます。</a:t>
            </a:r>
            <a:endParaRPr kumimoji="1" lang="en-US" altLang="ja-JP" dirty="0">
              <a:solidFill>
                <a:schemeClr val="tx1"/>
              </a:solidFill>
            </a:endParaRPr>
          </a:p>
        </p:txBody>
      </p:sp>
      <p:sp>
        <p:nvSpPr>
          <p:cNvPr id="7" name="テキスト ボックス 6">
            <a:extLst>
              <a:ext uri="{FF2B5EF4-FFF2-40B4-BE49-F238E27FC236}">
                <a16:creationId xmlns:a16="http://schemas.microsoft.com/office/drawing/2014/main" id="{2FE9678B-9986-4DE3-B232-432ACCA8E7D3}"/>
              </a:ext>
            </a:extLst>
          </p:cNvPr>
          <p:cNvSpPr txBox="1"/>
          <p:nvPr/>
        </p:nvSpPr>
        <p:spPr>
          <a:xfrm>
            <a:off x="10132281" y="1090935"/>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8281527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42461" y="136525"/>
            <a:ext cx="10515600" cy="1325563"/>
          </a:xfrm>
        </p:spPr>
        <p:txBody>
          <a:bodyPr>
            <a:normAutofit/>
          </a:bodyPr>
          <a:lstStyle/>
          <a:p>
            <a:r>
              <a:rPr lang="ja-JP" altLang="en-US" sz="2800" dirty="0"/>
              <a:t>９．参考情報</a:t>
            </a:r>
            <a:endParaRPr kumimoji="1" lang="ja-JP" altLang="en-US" sz="2800" dirty="0"/>
          </a:p>
        </p:txBody>
      </p:sp>
      <p:sp>
        <p:nvSpPr>
          <p:cNvPr id="3" name="コンテンツ プレースホルダー 2"/>
          <p:cNvSpPr>
            <a:spLocks noGrp="1"/>
          </p:cNvSpPr>
          <p:nvPr>
            <p:ph idx="1"/>
          </p:nvPr>
        </p:nvSpPr>
        <p:spPr>
          <a:xfrm>
            <a:off x="559905" y="1278973"/>
            <a:ext cx="10515600" cy="4351338"/>
          </a:xfrm>
        </p:spPr>
        <p:txBody>
          <a:bodyPr/>
          <a:lstStyle/>
          <a:p>
            <a:pPr marL="0" indent="0">
              <a:buNone/>
            </a:pPr>
            <a:r>
              <a:rPr kumimoji="1" lang="ja-JP" altLang="en-US" sz="2000" dirty="0"/>
              <a:t>本ガイドブックは本人向けの内容になります。上司向け・同僚向けのガイドブックもありますので、</a:t>
            </a:r>
            <a:endParaRPr kumimoji="1" lang="en-US" altLang="ja-JP" sz="2000" dirty="0"/>
          </a:p>
          <a:p>
            <a:pPr marL="0" indent="0">
              <a:buNone/>
            </a:pPr>
            <a:r>
              <a:rPr kumimoji="1" lang="ja-JP" altLang="en-US" sz="2000" dirty="0"/>
              <a:t>ぜひご一読ください。</a:t>
            </a:r>
            <a:endParaRPr kumimoji="1" lang="en-US" altLang="ja-JP" sz="2000" dirty="0"/>
          </a:p>
          <a:p>
            <a:pPr marL="0" indent="0">
              <a:buNone/>
            </a:pPr>
            <a:r>
              <a:rPr lang="ja-JP" altLang="en-US" sz="2000" dirty="0"/>
              <a:t>　</a:t>
            </a:r>
            <a:r>
              <a:rPr lang="en-US" altLang="ja-JP" sz="2000" dirty="0">
                <a:highlight>
                  <a:srgbClr val="FFFF00"/>
                </a:highlight>
              </a:rPr>
              <a:t>※</a:t>
            </a:r>
            <a:r>
              <a:rPr lang="ja-JP" altLang="en-US" sz="2000" dirty="0">
                <a:highlight>
                  <a:srgbClr val="FFFF00"/>
                </a:highlight>
              </a:rPr>
              <a:t>添付はファイル容量の関係上、外しています。</a:t>
            </a:r>
            <a:endParaRPr lang="en-US" altLang="ja-JP" dirty="0">
              <a:highlight>
                <a:srgbClr val="FFFF00"/>
              </a:highlight>
            </a:endParaRPr>
          </a:p>
          <a:p>
            <a:pPr marL="0" indent="0">
              <a:buNone/>
            </a:pPr>
            <a:r>
              <a:rPr kumimoji="1" lang="ja-JP" altLang="en-US" b="1" dirty="0"/>
              <a:t>☆上司向けガイドブック</a:t>
            </a:r>
            <a:endParaRPr kumimoji="1" lang="en-US" altLang="ja-JP" b="1" dirty="0"/>
          </a:p>
          <a:p>
            <a:pPr marL="0" indent="0">
              <a:buNone/>
            </a:pPr>
            <a:endParaRPr lang="en-US" altLang="ja-JP" dirty="0"/>
          </a:p>
          <a:p>
            <a:pPr marL="0" indent="0">
              <a:buNone/>
            </a:pPr>
            <a:endParaRPr kumimoji="1" lang="en-US" altLang="ja-JP" dirty="0"/>
          </a:p>
          <a:p>
            <a:pPr marL="0" indent="0">
              <a:buNone/>
            </a:pPr>
            <a:endParaRPr kumimoji="1" lang="en-US" altLang="ja-JP" dirty="0"/>
          </a:p>
          <a:p>
            <a:pPr marL="0" indent="0">
              <a:buNone/>
            </a:pPr>
            <a:r>
              <a:rPr lang="ja-JP" altLang="en-US" b="1" dirty="0"/>
              <a:t>☆同僚向けガイドブック</a:t>
            </a:r>
            <a:endParaRPr kumimoji="1" lang="ja-JP" altLang="en-US" b="1" dirty="0"/>
          </a:p>
        </p:txBody>
      </p:sp>
      <p:sp>
        <p:nvSpPr>
          <p:cNvPr id="4" name="正方形/長方形 3"/>
          <p:cNvSpPr/>
          <p:nvPr/>
        </p:nvSpPr>
        <p:spPr>
          <a:xfrm>
            <a:off x="10001251" y="184821"/>
            <a:ext cx="2057400" cy="819150"/>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sz="2400" b="1" dirty="0"/>
              <a:t>ご本人向け</a:t>
            </a:r>
          </a:p>
        </p:txBody>
      </p:sp>
      <p:sp>
        <p:nvSpPr>
          <p:cNvPr id="10" name="テキスト ボックス 9">
            <a:extLst>
              <a:ext uri="{FF2B5EF4-FFF2-40B4-BE49-F238E27FC236}">
                <a16:creationId xmlns:a16="http://schemas.microsoft.com/office/drawing/2014/main" id="{2FE9678B-9986-4DE3-B232-432ACCA8E7D3}"/>
              </a:ext>
            </a:extLst>
          </p:cNvPr>
          <p:cNvSpPr txBox="1"/>
          <p:nvPr/>
        </p:nvSpPr>
        <p:spPr>
          <a:xfrm>
            <a:off x="10181977" y="642139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1165997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参考文献</a:t>
            </a:r>
          </a:p>
        </p:txBody>
      </p:sp>
      <p:sp>
        <p:nvSpPr>
          <p:cNvPr id="3" name="コンテンツ プレースホルダー 2"/>
          <p:cNvSpPr>
            <a:spLocks noGrp="1"/>
          </p:cNvSpPr>
          <p:nvPr>
            <p:ph idx="1"/>
          </p:nvPr>
        </p:nvSpPr>
        <p:spPr/>
        <p:txBody>
          <a:bodyPr/>
          <a:lstStyle/>
          <a:p>
            <a:r>
              <a:rPr kumimoji="1" lang="ja-JP" altLang="en-US" dirty="0"/>
              <a:t>「～がん罹患者にかかわる方必携～寄り添い方ハンドブック」</a:t>
            </a:r>
            <a:endParaRPr kumimoji="1" lang="en-US" altLang="ja-JP" dirty="0"/>
          </a:p>
          <a:p>
            <a:pPr marL="0" indent="0">
              <a:buNone/>
            </a:pPr>
            <a:r>
              <a:rPr lang="ja-JP" altLang="en-US" dirty="0"/>
              <a:t>　</a:t>
            </a:r>
            <a:r>
              <a:rPr kumimoji="1" lang="ja-JP" altLang="en-US" dirty="0"/>
              <a:t>一般社団法人がんチャレンジャー</a:t>
            </a:r>
            <a:endParaRPr kumimoji="1" lang="en-US" altLang="ja-JP" dirty="0"/>
          </a:p>
          <a:p>
            <a:pPr marL="0" indent="0">
              <a:buNone/>
            </a:pPr>
            <a:r>
              <a:rPr lang="ja-JP" altLang="en-US" dirty="0"/>
              <a:t>　</a:t>
            </a:r>
            <a:r>
              <a:rPr lang="en-US" altLang="ja-JP" dirty="0">
                <a:hlinkClick r:id="rId3"/>
              </a:rPr>
              <a:t>https://www.gan-challenger.org/research/</a:t>
            </a:r>
            <a:endParaRPr lang="en-US" altLang="ja-JP" dirty="0"/>
          </a:p>
          <a:p>
            <a:pPr marL="0" indent="0">
              <a:buNone/>
            </a:pPr>
            <a:endParaRPr kumimoji="1" lang="en-US" altLang="ja-JP" dirty="0"/>
          </a:p>
          <a:p>
            <a:pPr marL="0" indent="0">
              <a:buNone/>
            </a:pPr>
            <a:r>
              <a:rPr lang="ja-JP" altLang="en-US" dirty="0"/>
              <a:t>・「事業場における治療と仕事の両立支援ガイドライン」</a:t>
            </a:r>
            <a:endParaRPr lang="en-US" altLang="ja-JP" dirty="0"/>
          </a:p>
          <a:p>
            <a:pPr marL="0" indent="0">
              <a:buNone/>
            </a:pPr>
            <a:r>
              <a:rPr kumimoji="1" lang="ja-JP" altLang="en-US" dirty="0"/>
              <a:t>　厚生労働省</a:t>
            </a:r>
            <a:endParaRPr kumimoji="1" lang="en-US" altLang="ja-JP" dirty="0"/>
          </a:p>
          <a:p>
            <a:pPr marL="0" indent="0">
              <a:buNone/>
            </a:pPr>
            <a:endParaRPr kumimoji="1" lang="ja-JP" altLang="en-US" dirty="0"/>
          </a:p>
        </p:txBody>
      </p:sp>
      <p:sp>
        <p:nvSpPr>
          <p:cNvPr id="5" name="テキスト ボックス 4">
            <a:extLst>
              <a:ext uri="{FF2B5EF4-FFF2-40B4-BE49-F238E27FC236}">
                <a16:creationId xmlns:a16="http://schemas.microsoft.com/office/drawing/2014/main" id="{2FE9678B-9986-4DE3-B232-432ACCA8E7D3}"/>
              </a:ext>
            </a:extLst>
          </p:cNvPr>
          <p:cNvSpPr txBox="1"/>
          <p:nvPr/>
        </p:nvSpPr>
        <p:spPr>
          <a:xfrm>
            <a:off x="10181977" y="642139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35302980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7136" y="184821"/>
            <a:ext cx="10515600" cy="1025793"/>
          </a:xfrm>
        </p:spPr>
        <p:txBody>
          <a:bodyPr/>
          <a:lstStyle/>
          <a:p>
            <a:r>
              <a:rPr lang="ja-JP" altLang="en-US" dirty="0"/>
              <a:t>２</a:t>
            </a:r>
            <a:r>
              <a:rPr kumimoji="1" lang="ja-JP" altLang="en-US" dirty="0"/>
              <a:t>．正しい情報を集めましょう</a:t>
            </a:r>
          </a:p>
        </p:txBody>
      </p:sp>
      <p:sp>
        <p:nvSpPr>
          <p:cNvPr id="3" name="コンテンツ プレースホルダー 2"/>
          <p:cNvSpPr>
            <a:spLocks noGrp="1"/>
          </p:cNvSpPr>
          <p:nvPr>
            <p:ph idx="1"/>
          </p:nvPr>
        </p:nvSpPr>
        <p:spPr>
          <a:xfrm>
            <a:off x="477591" y="1210614"/>
            <a:ext cx="11843198" cy="5357611"/>
          </a:xfrm>
        </p:spPr>
        <p:txBody>
          <a:bodyPr>
            <a:normAutofit/>
          </a:bodyPr>
          <a:lstStyle/>
          <a:p>
            <a:pPr marL="0" indent="0">
              <a:buNone/>
            </a:pPr>
            <a:r>
              <a:rPr lang="ja-JP" altLang="en-US" sz="2400" dirty="0"/>
              <a:t>　今後のこと、仕事のことについて考え始める前に、まずは自分自身の状況を</a:t>
            </a:r>
            <a:endParaRPr lang="en-US" altLang="ja-JP" sz="2400" dirty="0"/>
          </a:p>
          <a:p>
            <a:pPr marL="0" indent="0">
              <a:buNone/>
            </a:pPr>
            <a:r>
              <a:rPr lang="ja-JP" altLang="en-US" sz="2400" dirty="0"/>
              <a:t>　</a:t>
            </a:r>
            <a:r>
              <a:rPr lang="ja-JP" altLang="en-US" sz="2400" b="1" dirty="0">
                <a:solidFill>
                  <a:srgbClr val="FF0000"/>
                </a:solidFill>
              </a:rPr>
              <a:t>正しく把握</a:t>
            </a:r>
            <a:r>
              <a:rPr lang="ja-JP" altLang="en-US" sz="2400" dirty="0"/>
              <a:t>することが重要です。</a:t>
            </a:r>
            <a:endParaRPr lang="en-US" altLang="ja-JP" sz="2400" dirty="0"/>
          </a:p>
          <a:p>
            <a:pPr marL="0" indent="0">
              <a:buNone/>
            </a:pPr>
            <a:r>
              <a:rPr lang="ja-JP" altLang="en-US" sz="2400" dirty="0"/>
              <a:t>　現在の病状や、今後の治療の方針などについて、正しい情報を集めましょう。</a:t>
            </a:r>
            <a:endParaRPr lang="en-US" altLang="ja-JP" sz="2400" dirty="0"/>
          </a:p>
          <a:p>
            <a:pPr marL="0" indent="0">
              <a:buNone/>
            </a:pPr>
            <a:r>
              <a:rPr lang="ja-JP" altLang="en-US" sz="2400" dirty="0"/>
              <a:t>　情報収集には、主治医の先生に話を聞くことが最も重要です。</a:t>
            </a:r>
            <a:endParaRPr lang="en-US" altLang="ja-JP" sz="2400" dirty="0"/>
          </a:p>
          <a:p>
            <a:pPr marL="0" indent="0">
              <a:buNone/>
            </a:pPr>
            <a:r>
              <a:rPr lang="ja-JP" altLang="en-US" sz="2400" dirty="0"/>
              <a:t>　また、信頼のおける機関へアクセスし、情報を集めてみましょう。</a:t>
            </a:r>
            <a:endParaRPr lang="en-US" altLang="ja-JP" sz="2400" dirty="0"/>
          </a:p>
          <a:p>
            <a:pPr marL="0" indent="0">
              <a:buNone/>
            </a:pPr>
            <a:r>
              <a:rPr kumimoji="1" lang="ja-JP" altLang="en-US" sz="2400" dirty="0"/>
              <a:t>　（本資料</a:t>
            </a:r>
            <a:r>
              <a:rPr kumimoji="1" lang="en-US" altLang="ja-JP" sz="2400" dirty="0"/>
              <a:t>P.22</a:t>
            </a:r>
            <a:r>
              <a:rPr kumimoji="1" lang="ja-JP" altLang="en-US" sz="2400" dirty="0"/>
              <a:t>の社外相談窓口のページも参考にしてみてください）</a:t>
            </a:r>
            <a:endParaRPr kumimoji="1" lang="en-US" altLang="ja-JP" sz="2400" dirty="0"/>
          </a:p>
        </p:txBody>
      </p:sp>
      <p:sp>
        <p:nvSpPr>
          <p:cNvPr id="5" name="正方形/長方形 4"/>
          <p:cNvSpPr/>
          <p:nvPr/>
        </p:nvSpPr>
        <p:spPr>
          <a:xfrm>
            <a:off x="10001251" y="184821"/>
            <a:ext cx="2057400" cy="819150"/>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sz="2400" b="1" dirty="0"/>
              <a:t>ご本人向け</a:t>
            </a:r>
          </a:p>
        </p:txBody>
      </p:sp>
      <p:sp>
        <p:nvSpPr>
          <p:cNvPr id="10" name="テキスト ボックス 9">
            <a:extLst>
              <a:ext uri="{FF2B5EF4-FFF2-40B4-BE49-F238E27FC236}">
                <a16:creationId xmlns:a16="http://schemas.microsoft.com/office/drawing/2014/main" id="{F51C5A2A-A511-4380-8E04-4E7C363C2ACA}"/>
              </a:ext>
            </a:extLst>
          </p:cNvPr>
          <p:cNvSpPr txBox="1"/>
          <p:nvPr/>
        </p:nvSpPr>
        <p:spPr>
          <a:xfrm>
            <a:off x="721175" y="4447057"/>
            <a:ext cx="10749650" cy="1200329"/>
          </a:xfrm>
          <a:prstGeom prst="rect">
            <a:avLst/>
          </a:prstGeom>
          <a:ln>
            <a:solidFill>
              <a:srgbClr val="FF660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altLang="ja-JP" dirty="0">
                <a:solidFill>
                  <a:schemeClr val="tx1"/>
                </a:solidFill>
              </a:rPr>
              <a:t>【Can Stars</a:t>
            </a:r>
            <a:r>
              <a:rPr lang="ja-JP" altLang="en-US" dirty="0">
                <a:solidFill>
                  <a:schemeClr val="tx1"/>
                </a:solidFill>
              </a:rPr>
              <a:t>会員の声</a:t>
            </a:r>
            <a:r>
              <a:rPr lang="en-US" altLang="ja-JP" dirty="0">
                <a:solidFill>
                  <a:schemeClr val="tx1"/>
                </a:solidFill>
              </a:rPr>
              <a:t>】</a:t>
            </a:r>
            <a:r>
              <a:rPr lang="ja-JP" altLang="en-US" dirty="0">
                <a:solidFill>
                  <a:schemeClr val="tx1"/>
                </a:solidFill>
              </a:rPr>
              <a:t>（詳細は</a:t>
            </a:r>
            <a:r>
              <a:rPr lang="en-US" altLang="ja-JP" dirty="0">
                <a:solidFill>
                  <a:schemeClr val="tx1"/>
                </a:solidFill>
              </a:rPr>
              <a:t>P.24</a:t>
            </a:r>
            <a:r>
              <a:rPr lang="ja-JP" altLang="en-US" dirty="0">
                <a:solidFill>
                  <a:schemeClr val="tx1"/>
                </a:solidFill>
              </a:rPr>
              <a:t>）</a:t>
            </a:r>
            <a:endParaRPr lang="en-US" altLang="ja-JP" dirty="0">
              <a:solidFill>
                <a:schemeClr val="tx1"/>
              </a:solidFill>
            </a:endParaRPr>
          </a:p>
          <a:p>
            <a:r>
              <a:rPr lang="ja-JP" altLang="en-US" dirty="0">
                <a:solidFill>
                  <a:schemeClr val="tx1"/>
                </a:solidFill>
              </a:rPr>
              <a:t>私は主治医から、「ネットや</a:t>
            </a:r>
            <a:r>
              <a:rPr lang="en-US" altLang="ja-JP" dirty="0">
                <a:solidFill>
                  <a:schemeClr val="tx1"/>
                </a:solidFill>
              </a:rPr>
              <a:t>SNS</a:t>
            </a:r>
            <a:r>
              <a:rPr lang="ja-JP" altLang="en-US" dirty="0">
                <a:solidFill>
                  <a:schemeClr val="tx1"/>
                </a:solidFill>
              </a:rPr>
              <a:t>の中には、医療データに基づかない個人的な見解や、特殊な事例が全ての方に</a:t>
            </a:r>
            <a:endParaRPr lang="en-US" altLang="ja-JP" dirty="0">
              <a:solidFill>
                <a:schemeClr val="tx1"/>
              </a:solidFill>
            </a:endParaRPr>
          </a:p>
          <a:p>
            <a:r>
              <a:rPr lang="ja-JP" altLang="en-US" dirty="0">
                <a:solidFill>
                  <a:schemeClr val="tx1"/>
                </a:solidFill>
              </a:rPr>
              <a:t>当てはまるかのような表現もあるため、ネットはなるべく見ないように」、と言われました。</a:t>
            </a:r>
            <a:endParaRPr lang="en-US" altLang="ja-JP" dirty="0">
              <a:solidFill>
                <a:schemeClr val="tx1"/>
              </a:solidFill>
            </a:endParaRPr>
          </a:p>
          <a:p>
            <a:endParaRPr lang="en-US" altLang="ja-JP" dirty="0">
              <a:solidFill>
                <a:schemeClr val="tx1"/>
              </a:solidFill>
            </a:endParaRPr>
          </a:p>
        </p:txBody>
      </p:sp>
      <p:sp>
        <p:nvSpPr>
          <p:cNvPr id="7" name="テキスト ボックス 6">
            <a:extLst>
              <a:ext uri="{FF2B5EF4-FFF2-40B4-BE49-F238E27FC236}">
                <a16:creationId xmlns:a16="http://schemas.microsoft.com/office/drawing/2014/main" id="{2FE9678B-9986-4DE3-B232-432ACCA8E7D3}"/>
              </a:ext>
            </a:extLst>
          </p:cNvPr>
          <p:cNvSpPr txBox="1"/>
          <p:nvPr/>
        </p:nvSpPr>
        <p:spPr>
          <a:xfrm>
            <a:off x="10110871" y="6461148"/>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3402922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40B49674-90C6-4F0C-A409-7688E74E0B69}"/>
              </a:ext>
            </a:extLst>
          </p:cNvPr>
          <p:cNvSpPr txBox="1"/>
          <p:nvPr/>
        </p:nvSpPr>
        <p:spPr>
          <a:xfrm>
            <a:off x="507917" y="1360750"/>
            <a:ext cx="11395341" cy="3785652"/>
          </a:xfrm>
          <a:prstGeom prst="rect">
            <a:avLst/>
          </a:prstGeom>
          <a:noFill/>
        </p:spPr>
        <p:txBody>
          <a:bodyPr wrap="square" rtlCol="0">
            <a:spAutoFit/>
          </a:bodyPr>
          <a:lstStyle/>
          <a:p>
            <a:r>
              <a:rPr lang="ja-JP" altLang="en-US" sz="2400" dirty="0">
                <a:latin typeface="Meiryo UI" panose="020B0604030504040204" pitchFamily="50" charset="-128"/>
                <a:ea typeface="Meiryo UI" panose="020B0604030504040204" pitchFamily="50" charset="-128"/>
              </a:rPr>
              <a:t>自分の病気について、いつ、誰にどこまで伝えれば良いのか迷う方もいると思います。</a:t>
            </a:r>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情報開示をするかどうかは基本的にその人の自由なので、病気の治療を続けながら、</a:t>
            </a:r>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有給休暇の範囲内で、誰にも伝えずに治療を続けるという選択肢もあります。</a:t>
            </a:r>
            <a:endParaRPr lang="en-US" altLang="ja-JP" sz="2400" dirty="0">
              <a:latin typeface="Meiryo UI" panose="020B0604030504040204" pitchFamily="50" charset="-128"/>
              <a:ea typeface="Meiryo UI" panose="020B0604030504040204" pitchFamily="50" charset="-128"/>
            </a:endParaRPr>
          </a:p>
          <a:p>
            <a:r>
              <a:rPr lang="ja-JP" altLang="en-US" sz="2400" dirty="0">
                <a:highlight>
                  <a:srgbClr val="FFFFFF"/>
                </a:highlight>
                <a:latin typeface="Meiryo UI" panose="020B0604030504040204" pitchFamily="50" charset="-128"/>
                <a:ea typeface="Meiryo UI" panose="020B0604030504040204" pitchFamily="50" charset="-128"/>
              </a:rPr>
              <a:t>開示することの不安や、余計な心配をかけるのではないかという遠慮の気持ちも理解はできます。</a:t>
            </a:r>
            <a:endParaRPr lang="en-US" altLang="ja-JP" sz="2400" dirty="0">
              <a:highlight>
                <a:srgbClr val="FFFFFF"/>
              </a:highlight>
              <a:latin typeface="Meiryo UI" panose="020B0604030504040204" pitchFamily="50" charset="-128"/>
              <a:ea typeface="Meiryo UI" panose="020B0604030504040204" pitchFamily="50" charset="-128"/>
            </a:endParaRPr>
          </a:p>
          <a:p>
            <a:endParaRPr lang="en-US" altLang="ja-JP" sz="2400" dirty="0">
              <a:highlight>
                <a:srgbClr val="FFFFFF"/>
              </a:highlight>
              <a:latin typeface="Meiryo UI" panose="020B0604030504040204" pitchFamily="50" charset="-128"/>
              <a:ea typeface="Meiryo UI" panose="020B0604030504040204" pitchFamily="50" charset="-128"/>
            </a:endParaRPr>
          </a:p>
          <a:p>
            <a:r>
              <a:rPr lang="ja-JP" altLang="en-US" sz="2400" dirty="0">
                <a:highlight>
                  <a:srgbClr val="FFFFFF"/>
                </a:highlight>
                <a:latin typeface="Meiryo UI" panose="020B0604030504040204" pitchFamily="50" charset="-128"/>
                <a:ea typeface="Meiryo UI" panose="020B0604030504040204" pitchFamily="50" charset="-128"/>
              </a:rPr>
              <a:t>一方で、急な体調の変化により、急きょ治療</a:t>
            </a:r>
            <a:r>
              <a:rPr lang="ja-JP" altLang="en-US" sz="2400" dirty="0">
                <a:latin typeface="Meiryo UI" panose="020B0604030504040204" pitchFamily="50" charset="-128"/>
                <a:ea typeface="Meiryo UI" panose="020B0604030504040204" pitchFamily="50" charset="-128"/>
              </a:rPr>
              <a:t>が必要になることが想定される場合には、</a:t>
            </a:r>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事前に上司へ相談し、体調に関して情報を共有しておくことが大切です。</a:t>
            </a:r>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さらに、開示をすることで必要な配慮を受けられるメリットもありますので、情報開示をどうするかを考える際は、この点を踏まえることも重要です。</a:t>
            </a:r>
            <a:endParaRPr lang="en-US" altLang="ja-JP" sz="2400" dirty="0">
              <a:latin typeface="Meiryo UI" panose="020B0604030504040204" pitchFamily="50" charset="-128"/>
              <a:ea typeface="Meiryo UI" panose="020B0604030504040204" pitchFamily="50" charset="-128"/>
            </a:endParaRPr>
          </a:p>
          <a:p>
            <a:endParaRPr lang="en-US" altLang="ja-JP" sz="2400" b="1" dirty="0">
              <a:solidFill>
                <a:schemeClr val="tx1">
                  <a:lumMod val="75000"/>
                  <a:lumOff val="25000"/>
                </a:schemeClr>
              </a:solidFill>
              <a:latin typeface="Meiryo UI" panose="020B0604030504040204" pitchFamily="50" charset="-128"/>
              <a:ea typeface="Meiryo UI" panose="020B0604030504040204" pitchFamily="50" charset="-128"/>
            </a:endParaRPr>
          </a:p>
        </p:txBody>
      </p:sp>
      <p:sp>
        <p:nvSpPr>
          <p:cNvPr id="11" name="タイトル 1"/>
          <p:cNvSpPr txBox="1">
            <a:spLocks/>
          </p:cNvSpPr>
          <p:nvPr/>
        </p:nvSpPr>
        <p:spPr>
          <a:xfrm>
            <a:off x="288741" y="334957"/>
            <a:ext cx="10515600" cy="1025793"/>
          </a:xfrm>
          <a:prstGeom prst="rect">
            <a:avLst/>
          </a:prstGeom>
        </p:spPr>
        <p:txBody>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dirty="0"/>
              <a:t>３．</a:t>
            </a:r>
            <a:r>
              <a:rPr lang="ja-JP" altLang="ja-JP" dirty="0"/>
              <a:t>情報の取扱いと開示について</a:t>
            </a:r>
            <a:endParaRPr lang="ja-JP" altLang="en-US" dirty="0"/>
          </a:p>
        </p:txBody>
      </p:sp>
      <p:sp>
        <p:nvSpPr>
          <p:cNvPr id="12" name="正方形/長方形 11"/>
          <p:cNvSpPr/>
          <p:nvPr/>
        </p:nvSpPr>
        <p:spPr>
          <a:xfrm>
            <a:off x="10034704" y="28704"/>
            <a:ext cx="2057400" cy="819150"/>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sz="2400" b="1" dirty="0"/>
              <a:t>ご本人向け</a:t>
            </a:r>
          </a:p>
        </p:txBody>
      </p:sp>
      <p:pic>
        <p:nvPicPr>
          <p:cNvPr id="4" name="グラフィックス 3" descr="思案中の吹き出し">
            <a:extLst>
              <a:ext uri="{FF2B5EF4-FFF2-40B4-BE49-F238E27FC236}">
                <a16:creationId xmlns:a16="http://schemas.microsoft.com/office/drawing/2014/main" id="{382A8897-F56C-4A89-985E-A6CBF37BA6C4}"/>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173130" y="4471457"/>
            <a:ext cx="1025793" cy="1025793"/>
          </a:xfrm>
          <a:prstGeom prst="rect">
            <a:avLst/>
          </a:prstGeom>
        </p:spPr>
      </p:pic>
      <p:pic>
        <p:nvPicPr>
          <p:cNvPr id="6" name="グラフィックス 5" descr="ユーザー">
            <a:extLst>
              <a:ext uri="{FF2B5EF4-FFF2-40B4-BE49-F238E27FC236}">
                <a16:creationId xmlns:a16="http://schemas.microsoft.com/office/drawing/2014/main" id="{F644D5A0-A99C-4075-AF78-8EA98FC30453}"/>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020433" y="5014004"/>
            <a:ext cx="1474156" cy="1474156"/>
          </a:xfrm>
          <a:prstGeom prst="rect">
            <a:avLst/>
          </a:prstGeom>
        </p:spPr>
      </p:pic>
      <p:sp>
        <p:nvSpPr>
          <p:cNvPr id="8" name="テキスト ボックス 7">
            <a:extLst>
              <a:ext uri="{FF2B5EF4-FFF2-40B4-BE49-F238E27FC236}">
                <a16:creationId xmlns:a16="http://schemas.microsoft.com/office/drawing/2014/main" id="{2FE9678B-9986-4DE3-B232-432ACCA8E7D3}"/>
              </a:ext>
            </a:extLst>
          </p:cNvPr>
          <p:cNvSpPr txBox="1"/>
          <p:nvPr/>
        </p:nvSpPr>
        <p:spPr>
          <a:xfrm>
            <a:off x="10173130" y="6488160"/>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1036443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462AC0-8A0C-4E90-AD0F-6D6C178858B8}"/>
              </a:ext>
            </a:extLst>
          </p:cNvPr>
          <p:cNvSpPr txBox="1">
            <a:spLocks/>
          </p:cNvSpPr>
          <p:nvPr/>
        </p:nvSpPr>
        <p:spPr>
          <a:xfrm>
            <a:off x="207136" y="438279"/>
            <a:ext cx="10515600" cy="1025793"/>
          </a:xfrm>
          <a:prstGeom prst="rect">
            <a:avLst/>
          </a:prstGeom>
        </p:spPr>
        <p:txBody>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dirty="0"/>
              <a:t>３．</a:t>
            </a:r>
            <a:r>
              <a:rPr lang="ja-JP" altLang="ja-JP" dirty="0"/>
              <a:t>情報の取扱いと開示について</a:t>
            </a:r>
            <a:endParaRPr lang="ja-JP" altLang="en-US" dirty="0"/>
          </a:p>
        </p:txBody>
      </p:sp>
      <p:sp>
        <p:nvSpPr>
          <p:cNvPr id="3" name="正方形/長方形 2">
            <a:extLst>
              <a:ext uri="{FF2B5EF4-FFF2-40B4-BE49-F238E27FC236}">
                <a16:creationId xmlns:a16="http://schemas.microsoft.com/office/drawing/2014/main" id="{F902FB59-5F53-4F9F-85FC-A1313442B2BF}"/>
              </a:ext>
            </a:extLst>
          </p:cNvPr>
          <p:cNvSpPr/>
          <p:nvPr/>
        </p:nvSpPr>
        <p:spPr>
          <a:xfrm>
            <a:off x="445213" y="1257429"/>
            <a:ext cx="11539651" cy="4360681"/>
          </a:xfrm>
          <a:prstGeom prst="rect">
            <a:avLst/>
          </a:prstGeom>
        </p:spPr>
        <p:txBody>
          <a:bodyPr wrap="square">
            <a:spAutoFit/>
          </a:bodyPr>
          <a:lstStyle/>
          <a:p>
            <a:r>
              <a:rPr lang="ja-JP" altLang="en-US" sz="2400" b="1" u="sng" dirty="0"/>
              <a:t>①疾患に関する情報の取り扱いについて</a:t>
            </a:r>
            <a:endParaRPr lang="en-US" altLang="ja-JP" sz="2400" b="1" u="sng" dirty="0"/>
          </a:p>
          <a:p>
            <a:r>
              <a:rPr lang="ja-JP" altLang="en-US" sz="2400" dirty="0"/>
              <a:t>　会社を休む、就労支援の制度を活用する場合には診断書を会社にご提出ください。</a:t>
            </a:r>
            <a:endParaRPr lang="en-US" altLang="ja-JP" sz="2400" dirty="0"/>
          </a:p>
          <a:p>
            <a:r>
              <a:rPr lang="ja-JP" altLang="en-US" sz="2400" dirty="0"/>
              <a:t>　皆さんの病気に関する情報は、皆さん自身の希望がない限り、人事担当者・上司・産業医・　　</a:t>
            </a:r>
            <a:endParaRPr lang="en-US" altLang="ja-JP" sz="2400" dirty="0"/>
          </a:p>
          <a:p>
            <a:r>
              <a:rPr lang="ja-JP" altLang="en-US" sz="2400" dirty="0"/>
              <a:t>　保健師などの休復職に関する担当者に限定して共有されます。</a:t>
            </a:r>
            <a:endParaRPr lang="en-US" altLang="ja-JP" sz="2400" dirty="0"/>
          </a:p>
          <a:p>
            <a:endParaRPr lang="en-US" altLang="ja-JP" dirty="0">
              <a:highlight>
                <a:srgbClr val="FFFF00"/>
              </a:highlight>
              <a:latin typeface="Meiryo UI" panose="020B0604030504040204" pitchFamily="50" charset="-128"/>
              <a:ea typeface="Meiryo UI" panose="020B0604030504040204" pitchFamily="50" charset="-128"/>
            </a:endParaRPr>
          </a:p>
          <a:p>
            <a:endParaRPr lang="en-US" altLang="ja-JP" sz="1600" dirty="0">
              <a:highlight>
                <a:srgbClr val="FFFF00"/>
              </a:highlight>
              <a:latin typeface="Meiryo UI" panose="020B0604030504040204" pitchFamily="50" charset="-128"/>
              <a:ea typeface="Meiryo UI" panose="020B0604030504040204" pitchFamily="50" charset="-128"/>
            </a:endParaRPr>
          </a:p>
          <a:p>
            <a:r>
              <a:rPr lang="ja-JP" altLang="en-US" sz="2400" b="1" dirty="0">
                <a:solidFill>
                  <a:srgbClr val="FF6600"/>
                </a:solidFill>
                <a:latin typeface="Meiryo UI" panose="020B0604030504040204" pitchFamily="50" charset="-128"/>
                <a:ea typeface="Meiryo UI" panose="020B0604030504040204" pitchFamily="50" charset="-128"/>
              </a:rPr>
              <a:t>・上司と治療のスケジュールを共有しましょう</a:t>
            </a:r>
            <a:endParaRPr lang="en-US" altLang="ja-JP" sz="2400" b="1" dirty="0">
              <a:solidFill>
                <a:srgbClr val="FF6600"/>
              </a:solidFill>
              <a:highlight>
                <a:srgbClr val="FFFF00"/>
              </a:highlight>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　主治医に確認して、受診を頻繁にすることが予測される場合や、治療などにより体調が崩れる</a:t>
            </a:r>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　可能性がある場合は、上司と見通しを共有しておきましょう。ただ、実際働いてみると、主治医</a:t>
            </a:r>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　から説明を受けていたほどの影響がなかったり、説明以上に体調が悪化する場合もあるかもし</a:t>
            </a:r>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　れません。治療や体調が変化したタイミングで上司に伝え、現状に合った業務ができるよう相談</a:t>
            </a:r>
            <a:endParaRPr lang="en-US" altLang="ja-JP" sz="2400" dirty="0">
              <a:latin typeface="Meiryo UI" panose="020B0604030504040204" pitchFamily="50" charset="-128"/>
              <a:ea typeface="Meiryo UI" panose="020B0604030504040204" pitchFamily="50" charset="-128"/>
            </a:endParaRPr>
          </a:p>
          <a:p>
            <a:r>
              <a:rPr lang="ja-JP" altLang="en-US" sz="2400" dirty="0">
                <a:latin typeface="Meiryo UI" panose="020B0604030504040204" pitchFamily="50" charset="-128"/>
                <a:ea typeface="Meiryo UI" panose="020B0604030504040204" pitchFamily="50" charset="-128"/>
              </a:rPr>
              <a:t>　しましょう。</a:t>
            </a:r>
            <a:endParaRPr lang="en-US" altLang="ja-JP" sz="2400" dirty="0">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46F5A401-99A2-4714-9145-5C716312A8E9}"/>
              </a:ext>
            </a:extLst>
          </p:cNvPr>
          <p:cNvSpPr txBox="1"/>
          <p:nvPr/>
        </p:nvSpPr>
        <p:spPr>
          <a:xfrm>
            <a:off x="10115887" y="6468823"/>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
        <p:nvSpPr>
          <p:cNvPr id="5" name="正方形/長方形 4">
            <a:extLst>
              <a:ext uri="{FF2B5EF4-FFF2-40B4-BE49-F238E27FC236}">
                <a16:creationId xmlns:a16="http://schemas.microsoft.com/office/drawing/2014/main" id="{B2D69252-4F35-4981-A90B-EE06F05C7722}"/>
              </a:ext>
            </a:extLst>
          </p:cNvPr>
          <p:cNvSpPr/>
          <p:nvPr/>
        </p:nvSpPr>
        <p:spPr>
          <a:xfrm>
            <a:off x="10024430" y="28704"/>
            <a:ext cx="2057400" cy="819150"/>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sz="2400" b="1" dirty="0"/>
              <a:t>ご本人向け</a:t>
            </a:r>
          </a:p>
        </p:txBody>
      </p:sp>
    </p:spTree>
    <p:extLst>
      <p:ext uri="{BB962C8B-B14F-4D97-AF65-F5344CB8AC3E}">
        <p14:creationId xmlns:p14="http://schemas.microsoft.com/office/powerpoint/2010/main" val="2789839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7136" y="184821"/>
            <a:ext cx="10515600" cy="1517855"/>
          </a:xfrm>
        </p:spPr>
        <p:txBody>
          <a:bodyPr>
            <a:normAutofit/>
          </a:bodyPr>
          <a:lstStyle/>
          <a:p>
            <a:r>
              <a:rPr lang="ja-JP" altLang="en-US" dirty="0"/>
              <a:t>３．</a:t>
            </a:r>
            <a:r>
              <a:rPr lang="ja-JP" altLang="ja-JP" dirty="0"/>
              <a:t>情報の取扱いと開示について</a:t>
            </a:r>
            <a:br>
              <a:rPr lang="ja-JP" altLang="en-US" dirty="0"/>
            </a:br>
            <a:endParaRPr kumimoji="1" lang="ja-JP" altLang="en-US" dirty="0"/>
          </a:p>
        </p:txBody>
      </p:sp>
      <p:sp>
        <p:nvSpPr>
          <p:cNvPr id="3" name="コンテンツ プレースホルダー 2"/>
          <p:cNvSpPr>
            <a:spLocks noGrp="1"/>
          </p:cNvSpPr>
          <p:nvPr>
            <p:ph idx="1"/>
          </p:nvPr>
        </p:nvSpPr>
        <p:spPr>
          <a:xfrm>
            <a:off x="500034" y="1201085"/>
            <a:ext cx="11191931" cy="5357611"/>
          </a:xfrm>
        </p:spPr>
        <p:txBody>
          <a:bodyPr>
            <a:normAutofit/>
          </a:bodyPr>
          <a:lstStyle/>
          <a:p>
            <a:pPr marL="0" indent="0">
              <a:buNone/>
            </a:pPr>
            <a:r>
              <a:rPr kumimoji="1" lang="ja-JP" altLang="en-US" b="1" u="sng" dirty="0"/>
              <a:t>②疾患に関する情報の開示について</a:t>
            </a:r>
            <a:endParaRPr kumimoji="1" lang="en-US" altLang="ja-JP" b="1" u="sng" dirty="0"/>
          </a:p>
          <a:p>
            <a:pPr marL="0" indent="0">
              <a:buNone/>
            </a:pPr>
            <a:r>
              <a:rPr kumimoji="1" lang="ja-JP" altLang="en-US" sz="2000" dirty="0"/>
              <a:t>　長期にわたりお休みされる場合の職場メンバーへの情報開示は、ご本人の希望に沿って対応致します。</a:t>
            </a:r>
            <a:endParaRPr kumimoji="1" lang="en-US" altLang="ja-JP" sz="2000" dirty="0"/>
          </a:p>
          <a:p>
            <a:pPr marL="0" indent="0">
              <a:buNone/>
            </a:pPr>
            <a:r>
              <a:rPr lang="ja-JP" altLang="en-US" sz="2000" dirty="0"/>
              <a:t>　</a:t>
            </a:r>
            <a:r>
              <a:rPr kumimoji="1" lang="ja-JP" altLang="en-US" sz="2000" dirty="0"/>
              <a:t>病名を伏せておきたい場合など、上司や人事担当者にご相談ください。</a:t>
            </a:r>
            <a:endParaRPr lang="en-US" altLang="ja-JP" sz="2000" dirty="0"/>
          </a:p>
          <a:p>
            <a:pPr marL="0" indent="0">
              <a:buNone/>
            </a:pPr>
            <a:r>
              <a:rPr lang="ja-JP" altLang="en-US" sz="2400" b="1" dirty="0">
                <a:solidFill>
                  <a:srgbClr val="FF6600"/>
                </a:solidFill>
              </a:rPr>
              <a:t>・我慢は禁物です</a:t>
            </a:r>
            <a:endParaRPr kumimoji="1" lang="en-US" altLang="ja-JP" sz="2400" b="1" dirty="0">
              <a:solidFill>
                <a:srgbClr val="FF6600"/>
              </a:solidFill>
            </a:endParaRPr>
          </a:p>
          <a:p>
            <a:pPr marL="0" indent="0">
              <a:lnSpc>
                <a:spcPct val="130000"/>
              </a:lnSpc>
              <a:spcBef>
                <a:spcPts val="0"/>
              </a:spcBef>
              <a:buNone/>
            </a:pPr>
            <a:r>
              <a:rPr lang="ja-JP" altLang="en-US" sz="2000" dirty="0">
                <a:latin typeface="Meiryo UI" panose="020B0604030504040204" pitchFamily="50" charset="-128"/>
                <a:ea typeface="Meiryo UI" panose="020B0604030504040204" pitchFamily="50" charset="-128"/>
              </a:rPr>
              <a:t>　通院などで休みがちという事実から、後ろめたさを感じて我慢をしてしまう方が多くいらっしゃいます。　　</a:t>
            </a:r>
            <a:endParaRPr lang="en-US" altLang="ja-JP" sz="2000" dirty="0">
              <a:latin typeface="Meiryo UI" panose="020B0604030504040204" pitchFamily="50" charset="-128"/>
              <a:ea typeface="Meiryo UI" panose="020B0604030504040204" pitchFamily="50" charset="-128"/>
            </a:endParaRPr>
          </a:p>
          <a:p>
            <a:pPr marL="0" indent="0">
              <a:lnSpc>
                <a:spcPct val="130000"/>
              </a:lnSpc>
              <a:spcBef>
                <a:spcPts val="0"/>
              </a:spcBef>
              <a:buNone/>
            </a:pPr>
            <a:r>
              <a:rPr lang="ja-JP" altLang="en-US" sz="2000" dirty="0">
                <a:latin typeface="Meiryo UI" panose="020B0604030504040204" pitchFamily="50" charset="-128"/>
                <a:ea typeface="Meiryo UI" panose="020B0604030504040204" pitchFamily="50" charset="-128"/>
              </a:rPr>
              <a:t>　我慢をし続けるといつの間にか業務に影響が出てしまい、効率的に働くこともできません。上司に相談したり、</a:t>
            </a:r>
            <a:endParaRPr lang="en-US" altLang="ja-JP" sz="2000" dirty="0">
              <a:latin typeface="Meiryo UI" panose="020B0604030504040204" pitchFamily="50" charset="-128"/>
              <a:ea typeface="Meiryo UI" panose="020B0604030504040204" pitchFamily="50" charset="-128"/>
            </a:endParaRPr>
          </a:p>
          <a:p>
            <a:pPr marL="0" indent="0">
              <a:lnSpc>
                <a:spcPct val="130000"/>
              </a:lnSpc>
              <a:spcBef>
                <a:spcPts val="0"/>
              </a:spcBef>
              <a:buNone/>
            </a:pPr>
            <a:r>
              <a:rPr lang="ja-JP" altLang="en-US" sz="2000" dirty="0">
                <a:latin typeface="Meiryo UI" panose="020B0604030504040204" pitchFamily="50" charset="-128"/>
                <a:ea typeface="Meiryo UI" panose="020B0604030504040204" pitchFamily="50" charset="-128"/>
              </a:rPr>
              <a:t>　自分ができることを考えてみましょう。</a:t>
            </a:r>
          </a:p>
          <a:p>
            <a:pPr marL="0" indent="0">
              <a:buNone/>
            </a:pPr>
            <a:endParaRPr kumimoji="1" lang="en-US" altLang="ja-JP" sz="2400" dirty="0"/>
          </a:p>
        </p:txBody>
      </p:sp>
      <p:sp>
        <p:nvSpPr>
          <p:cNvPr id="4" name="正方形/長方形 3"/>
          <p:cNvSpPr/>
          <p:nvPr/>
        </p:nvSpPr>
        <p:spPr>
          <a:xfrm>
            <a:off x="10001251" y="184821"/>
            <a:ext cx="2057400" cy="819150"/>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sz="2400" b="1" dirty="0"/>
              <a:t>ご本人向け</a:t>
            </a:r>
          </a:p>
        </p:txBody>
      </p:sp>
      <p:sp>
        <p:nvSpPr>
          <p:cNvPr id="6" name="テキスト ボックス 5">
            <a:extLst>
              <a:ext uri="{FF2B5EF4-FFF2-40B4-BE49-F238E27FC236}">
                <a16:creationId xmlns:a16="http://schemas.microsoft.com/office/drawing/2014/main" id="{71568B2D-37EE-4CD8-9931-BF021900B464}"/>
              </a:ext>
            </a:extLst>
          </p:cNvPr>
          <p:cNvSpPr txBox="1"/>
          <p:nvPr/>
        </p:nvSpPr>
        <p:spPr>
          <a:xfrm>
            <a:off x="734415" y="4245451"/>
            <a:ext cx="10994029" cy="1754326"/>
          </a:xfrm>
          <a:prstGeom prst="rect">
            <a:avLst/>
          </a:prstGeom>
          <a:ln>
            <a:solidFill>
              <a:srgbClr val="FF660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altLang="ja-JP" dirty="0">
                <a:solidFill>
                  <a:schemeClr val="tx1"/>
                </a:solidFill>
              </a:rPr>
              <a:t>【Can Stars</a:t>
            </a:r>
            <a:r>
              <a:rPr lang="ja-JP" altLang="en-US" dirty="0">
                <a:solidFill>
                  <a:schemeClr val="tx1"/>
                </a:solidFill>
              </a:rPr>
              <a:t>会員の事例</a:t>
            </a:r>
            <a:r>
              <a:rPr lang="en-US" altLang="ja-JP" dirty="0">
                <a:solidFill>
                  <a:schemeClr val="tx1"/>
                </a:solidFill>
              </a:rPr>
              <a:t>】</a:t>
            </a:r>
          </a:p>
          <a:p>
            <a:r>
              <a:rPr lang="ja-JP" altLang="en-US" dirty="0">
                <a:solidFill>
                  <a:schemeClr val="tx1"/>
                </a:solidFill>
              </a:rPr>
              <a:t>総合病院で改めて検査を受けることになった直後に、部長と直属の</a:t>
            </a:r>
            <a:r>
              <a:rPr lang="en-US" altLang="ja-JP" dirty="0">
                <a:solidFill>
                  <a:schemeClr val="tx1"/>
                </a:solidFill>
              </a:rPr>
              <a:t>GL</a:t>
            </a:r>
            <a:r>
              <a:rPr lang="ja-JP" altLang="en-US" dirty="0">
                <a:solidFill>
                  <a:schemeClr val="tx1"/>
                </a:solidFill>
              </a:rPr>
              <a:t>に伝えました。話した内容は、「がんと診断されたため、検査などで頻繁に有休を取得すること、入院治療のため</a:t>
            </a:r>
            <a:r>
              <a:rPr lang="en-US" altLang="ja-JP" dirty="0">
                <a:solidFill>
                  <a:schemeClr val="tx1"/>
                </a:solidFill>
              </a:rPr>
              <a:t>×</a:t>
            </a:r>
            <a:r>
              <a:rPr lang="ja-JP" altLang="en-US" dirty="0">
                <a:solidFill>
                  <a:schemeClr val="tx1"/>
                </a:solidFill>
              </a:rPr>
              <a:t>月頃に長期の休暇を取得したいこと」などですが、休暇期間中の仕事をどのように引き継げばよいかも相談しました。その時点では、「哀れみ」や余計な心配を避けるため、主要な関係者以外には知らせませんでした。その後も含めて、上司や職場の理解、がん経験者の知友人からの励まし、人事部の担当者からの助言など、多くの方に支えていただきました。</a:t>
            </a:r>
            <a:endParaRPr kumimoji="1" lang="ja-JP" altLang="en-US" dirty="0">
              <a:solidFill>
                <a:schemeClr val="tx1"/>
              </a:solidFill>
            </a:endParaRPr>
          </a:p>
        </p:txBody>
      </p:sp>
      <p:sp>
        <p:nvSpPr>
          <p:cNvPr id="8" name="テキスト ボックス 7">
            <a:extLst>
              <a:ext uri="{FF2B5EF4-FFF2-40B4-BE49-F238E27FC236}">
                <a16:creationId xmlns:a16="http://schemas.microsoft.com/office/drawing/2014/main" id="{2FE9678B-9986-4DE3-B232-432ACCA8E7D3}"/>
              </a:ext>
            </a:extLst>
          </p:cNvPr>
          <p:cNvSpPr txBox="1"/>
          <p:nvPr/>
        </p:nvSpPr>
        <p:spPr>
          <a:xfrm>
            <a:off x="10115887" y="6468823"/>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33622555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33349" y="53641"/>
            <a:ext cx="10515600" cy="1486324"/>
          </a:xfrm>
        </p:spPr>
        <p:txBody>
          <a:bodyPr>
            <a:normAutofit/>
          </a:bodyPr>
          <a:lstStyle/>
          <a:p>
            <a:r>
              <a:rPr lang="ja-JP" altLang="en-US" dirty="0"/>
              <a:t>３．</a:t>
            </a:r>
            <a:r>
              <a:rPr lang="ja-JP" altLang="ja-JP" dirty="0"/>
              <a:t>情報の取扱いと開示について</a:t>
            </a:r>
            <a:br>
              <a:rPr lang="ja-JP" altLang="en-US" dirty="0"/>
            </a:br>
            <a:endParaRPr kumimoji="1" lang="ja-JP" altLang="en-US" dirty="0"/>
          </a:p>
        </p:txBody>
      </p:sp>
      <p:sp>
        <p:nvSpPr>
          <p:cNvPr id="3" name="コンテンツ プレースホルダー 2"/>
          <p:cNvSpPr>
            <a:spLocks noGrp="1"/>
          </p:cNvSpPr>
          <p:nvPr>
            <p:ph idx="1"/>
          </p:nvPr>
        </p:nvSpPr>
        <p:spPr>
          <a:xfrm>
            <a:off x="669246" y="869351"/>
            <a:ext cx="11389207" cy="5124980"/>
          </a:xfrm>
        </p:spPr>
        <p:txBody>
          <a:bodyPr>
            <a:normAutofit lnSpcReduction="10000"/>
          </a:bodyPr>
          <a:lstStyle/>
          <a:p>
            <a:pPr marL="0" indent="0">
              <a:buNone/>
            </a:pPr>
            <a:r>
              <a:rPr lang="ja-JP" altLang="en-US" sz="2600" b="1" u="sng" dirty="0"/>
              <a:t>③疾患を情報開示するメリットについて</a:t>
            </a:r>
            <a:endParaRPr lang="en-US" altLang="ja-JP" sz="2600" b="1" u="sng" dirty="0"/>
          </a:p>
          <a:p>
            <a:pPr marL="0" indent="0">
              <a:buNone/>
            </a:pPr>
            <a:r>
              <a:rPr kumimoji="1" lang="ja-JP" altLang="en-US" sz="2000" dirty="0"/>
              <a:t>自分の病気に関することは、あまり知られたくない事かもしれませんが、開示をすることによるメリットもあります。</a:t>
            </a:r>
            <a:endParaRPr kumimoji="1" lang="en-US" altLang="ja-JP" sz="2000" dirty="0"/>
          </a:p>
          <a:p>
            <a:pPr marL="0" indent="0">
              <a:buNone/>
            </a:pPr>
            <a:r>
              <a:rPr kumimoji="1" lang="ja-JP" altLang="en-US" sz="2000" dirty="0"/>
              <a:t>情報を開示することで得られるメリット・デメリットを幅広い視点で考えてみましょう。</a:t>
            </a:r>
            <a:endParaRPr lang="en-US" altLang="ja-JP" sz="2000" dirty="0"/>
          </a:p>
          <a:p>
            <a:pPr marL="0" indent="0">
              <a:buNone/>
            </a:pPr>
            <a:r>
              <a:rPr lang="ja-JP" altLang="en-US" sz="2000" b="1" u="sng" dirty="0">
                <a:solidFill>
                  <a:srgbClr val="FF6600"/>
                </a:solidFill>
              </a:rPr>
              <a:t>参考：</a:t>
            </a:r>
            <a:r>
              <a:rPr lang="ja-JP" altLang="ja-JP" sz="2000" b="1" u="sng" dirty="0">
                <a:solidFill>
                  <a:srgbClr val="FF6600"/>
                </a:solidFill>
              </a:rPr>
              <a:t>開示によるメリット</a:t>
            </a:r>
            <a:r>
              <a:rPr lang="ja-JP" altLang="en-US" sz="2000" b="1" u="sng" dirty="0">
                <a:solidFill>
                  <a:srgbClr val="FF6600"/>
                </a:solidFill>
              </a:rPr>
              <a:t>一例</a:t>
            </a:r>
            <a:endParaRPr lang="en-US" altLang="ja-JP" sz="2000" b="1" u="sng" dirty="0">
              <a:solidFill>
                <a:srgbClr val="FF6600"/>
              </a:solidFill>
            </a:endParaRPr>
          </a:p>
          <a:p>
            <a:pPr marL="0" indent="0">
              <a:buNone/>
            </a:pPr>
            <a:r>
              <a:rPr kumimoji="1" lang="ja-JP" altLang="en-US" sz="2000" dirty="0"/>
              <a:t>　・抗がん剤の副作用が出ることがある。</a:t>
            </a:r>
            <a:endParaRPr kumimoji="1" lang="en-US" altLang="ja-JP" sz="2000" dirty="0"/>
          </a:p>
          <a:p>
            <a:pPr marL="0" indent="0">
              <a:buNone/>
            </a:pPr>
            <a:r>
              <a:rPr lang="ja-JP" altLang="en-US" sz="2000" dirty="0"/>
              <a:t>　　→副作用で体調が辛い時は、休憩スペースで休養することについて理解が得られる。</a:t>
            </a:r>
            <a:endParaRPr lang="en-US" altLang="ja-JP" sz="2000" dirty="0"/>
          </a:p>
          <a:p>
            <a:pPr marL="0" indent="0">
              <a:buNone/>
            </a:pPr>
            <a:r>
              <a:rPr kumimoji="1" lang="ja-JP" altLang="en-US" sz="2000" dirty="0"/>
              <a:t>　・胃がん切除による副作用で、食後体調が悪くなることがある。</a:t>
            </a:r>
            <a:endParaRPr kumimoji="1" lang="en-US" altLang="ja-JP" sz="2000" dirty="0"/>
          </a:p>
          <a:p>
            <a:pPr marL="0" indent="0">
              <a:buNone/>
            </a:pPr>
            <a:r>
              <a:rPr lang="ja-JP" altLang="en-US" sz="2000" dirty="0"/>
              <a:t>　　</a:t>
            </a:r>
            <a:r>
              <a:rPr kumimoji="1" lang="ja-JP" altLang="en-US" sz="2000" dirty="0"/>
              <a:t>→昼休み後、体調が辛い時は休憩スペースで休養することについて理解が得られる。</a:t>
            </a:r>
            <a:endParaRPr kumimoji="1" lang="en-US" altLang="ja-JP" sz="2000" dirty="0"/>
          </a:p>
          <a:p>
            <a:pPr marL="0" indent="0">
              <a:buNone/>
            </a:pPr>
            <a:r>
              <a:rPr lang="ja-JP" altLang="en-US" sz="2000" dirty="0"/>
              <a:t>　・大腸がんの影響で、お手洗いに行く回数が増える。</a:t>
            </a:r>
            <a:endParaRPr lang="en-US" altLang="ja-JP" sz="2000" dirty="0"/>
          </a:p>
          <a:p>
            <a:pPr marL="0" indent="0">
              <a:buNone/>
            </a:pPr>
            <a:r>
              <a:rPr lang="ja-JP" altLang="en-US" sz="2000" dirty="0"/>
              <a:t>　　→長時間の会議の際は事前に相談がある、又は相談しやすくなる。</a:t>
            </a:r>
            <a:endParaRPr lang="en-US" altLang="ja-JP" sz="2000" dirty="0"/>
          </a:p>
          <a:p>
            <a:pPr marL="0" indent="0">
              <a:buNone/>
            </a:pPr>
            <a:r>
              <a:rPr lang="ja-JP" altLang="en-US" sz="2000" dirty="0"/>
              <a:t>　・聞いてもらいたい悩みや相談事が浮かぶ</a:t>
            </a:r>
            <a:endParaRPr lang="en-US" altLang="ja-JP" sz="2000" dirty="0"/>
          </a:p>
          <a:p>
            <a:pPr marL="0" indent="0">
              <a:buNone/>
            </a:pPr>
            <a:r>
              <a:rPr lang="ja-JP" altLang="en-US" sz="2000" dirty="0"/>
              <a:t>　　→周囲のメンバーと病気について話題に出すことができて、悩みを打ち明けて相談したり仕事をフォローして</a:t>
            </a:r>
            <a:endParaRPr lang="en-US" altLang="ja-JP" sz="2000" dirty="0"/>
          </a:p>
          <a:p>
            <a:pPr marL="0" indent="0">
              <a:buNone/>
            </a:pPr>
            <a:r>
              <a:rPr lang="ja-JP" altLang="en-US" sz="2000" dirty="0"/>
              <a:t>　　　もらえたりする事ができる。</a:t>
            </a:r>
            <a:endParaRPr lang="en-US" altLang="ja-JP" sz="2000" dirty="0"/>
          </a:p>
          <a:p>
            <a:pPr marL="0" indent="0">
              <a:buNone/>
            </a:pPr>
            <a:endParaRPr lang="en-US" altLang="ja-JP" sz="2000" strike="dblStrike" dirty="0">
              <a:solidFill>
                <a:srgbClr val="FF0000"/>
              </a:solidFill>
            </a:endParaRPr>
          </a:p>
          <a:p>
            <a:pPr marL="0" indent="0">
              <a:buNone/>
            </a:pPr>
            <a:endParaRPr lang="ja-JP" altLang="en-US" sz="2400" dirty="0"/>
          </a:p>
          <a:p>
            <a:pPr marL="0" indent="0">
              <a:buNone/>
            </a:pPr>
            <a:endParaRPr lang="en-US" altLang="ja-JP" sz="2400" dirty="0"/>
          </a:p>
        </p:txBody>
      </p:sp>
      <p:sp>
        <p:nvSpPr>
          <p:cNvPr id="4" name="正方形/長方形 3"/>
          <p:cNvSpPr/>
          <p:nvPr/>
        </p:nvSpPr>
        <p:spPr>
          <a:xfrm>
            <a:off x="10001251" y="184821"/>
            <a:ext cx="2057400" cy="819150"/>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sz="2400" b="1" dirty="0"/>
              <a:t>ご本人向け</a:t>
            </a:r>
          </a:p>
        </p:txBody>
      </p:sp>
      <p:sp>
        <p:nvSpPr>
          <p:cNvPr id="5" name="テキスト ボックス 4">
            <a:extLst>
              <a:ext uri="{FF2B5EF4-FFF2-40B4-BE49-F238E27FC236}">
                <a16:creationId xmlns:a16="http://schemas.microsoft.com/office/drawing/2014/main" id="{6F62126C-5339-4CD0-A75D-489DDFF73605}"/>
              </a:ext>
            </a:extLst>
          </p:cNvPr>
          <p:cNvSpPr txBox="1"/>
          <p:nvPr/>
        </p:nvSpPr>
        <p:spPr>
          <a:xfrm>
            <a:off x="1071912" y="5757714"/>
            <a:ext cx="9958039" cy="646331"/>
          </a:xfrm>
          <a:prstGeom prst="rect">
            <a:avLst/>
          </a:prstGeom>
          <a:ln>
            <a:solidFill>
              <a:srgbClr val="FF660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en-US" altLang="ja-JP" dirty="0">
                <a:solidFill>
                  <a:schemeClr val="tx1"/>
                </a:solidFill>
              </a:rPr>
              <a:t>【Can</a:t>
            </a:r>
            <a:r>
              <a:rPr lang="ja-JP" altLang="en-US" dirty="0">
                <a:solidFill>
                  <a:schemeClr val="tx1"/>
                </a:solidFill>
              </a:rPr>
              <a:t> </a:t>
            </a:r>
            <a:r>
              <a:rPr lang="en-US" altLang="ja-JP" dirty="0">
                <a:solidFill>
                  <a:schemeClr val="tx1"/>
                </a:solidFill>
              </a:rPr>
              <a:t>Stars</a:t>
            </a:r>
            <a:r>
              <a:rPr lang="ja-JP" altLang="en-US" dirty="0">
                <a:solidFill>
                  <a:schemeClr val="tx1"/>
                </a:solidFill>
              </a:rPr>
              <a:t>会員の声</a:t>
            </a:r>
            <a:r>
              <a:rPr kumimoji="1" lang="en-US" altLang="ja-JP" dirty="0">
                <a:solidFill>
                  <a:schemeClr val="tx1"/>
                </a:solidFill>
              </a:rPr>
              <a:t>】</a:t>
            </a:r>
          </a:p>
          <a:p>
            <a:r>
              <a:rPr lang="ja-JP" altLang="en-US" dirty="0">
                <a:solidFill>
                  <a:schemeClr val="tx1"/>
                </a:solidFill>
              </a:rPr>
              <a:t>職場の朝礼で病気を開示したことによって皆さんから温かい言葉をかけてもらい、とてもうれしく思いました。</a:t>
            </a:r>
            <a:endParaRPr kumimoji="1" lang="ja-JP" altLang="en-US" dirty="0">
              <a:solidFill>
                <a:schemeClr val="tx1"/>
              </a:solidFill>
            </a:endParaRPr>
          </a:p>
        </p:txBody>
      </p:sp>
      <p:sp>
        <p:nvSpPr>
          <p:cNvPr id="7" name="テキスト ボックス 6">
            <a:extLst>
              <a:ext uri="{FF2B5EF4-FFF2-40B4-BE49-F238E27FC236}">
                <a16:creationId xmlns:a16="http://schemas.microsoft.com/office/drawing/2014/main" id="{2FE9678B-9986-4DE3-B232-432ACCA8E7D3}"/>
              </a:ext>
            </a:extLst>
          </p:cNvPr>
          <p:cNvSpPr txBox="1"/>
          <p:nvPr/>
        </p:nvSpPr>
        <p:spPr>
          <a:xfrm>
            <a:off x="10180445" y="6488668"/>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557972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0040" y="115230"/>
            <a:ext cx="10515600" cy="1025793"/>
          </a:xfrm>
        </p:spPr>
        <p:txBody>
          <a:bodyPr/>
          <a:lstStyle/>
          <a:p>
            <a:r>
              <a:rPr lang="ja-JP" altLang="en-US" dirty="0"/>
              <a:t>４</a:t>
            </a:r>
            <a:r>
              <a:rPr kumimoji="1" lang="ja-JP" altLang="en-US" dirty="0"/>
              <a:t>．出社しながら治療を続ける</a:t>
            </a:r>
          </a:p>
        </p:txBody>
      </p:sp>
      <p:sp>
        <p:nvSpPr>
          <p:cNvPr id="5" name="テキスト ボックス 4"/>
          <p:cNvSpPr txBox="1"/>
          <p:nvPr/>
        </p:nvSpPr>
        <p:spPr>
          <a:xfrm>
            <a:off x="453743" y="975183"/>
            <a:ext cx="11340791" cy="1200329"/>
          </a:xfrm>
          <a:prstGeom prst="rect">
            <a:avLst/>
          </a:prstGeom>
          <a:noFill/>
        </p:spPr>
        <p:txBody>
          <a:bodyPr wrap="square" rtlCol="0">
            <a:spAutoFit/>
          </a:bodyPr>
          <a:lstStyle/>
          <a:p>
            <a:r>
              <a:rPr lang="ja-JP" altLang="en-US" dirty="0"/>
              <a:t>がんと診断されても必ずしも会社を長期で休まなくてはならない訳ではありません。治療をしながら勤務を続ける場合もあります。がんの治療と就労を両立していくために、会社には様々な制度があります。会社で使える制度を理解し、主治医の先生と治療のスケジュールについてよく話し合って下さい。</a:t>
            </a:r>
            <a:endParaRPr lang="en-US" altLang="ja-JP" dirty="0"/>
          </a:p>
          <a:p>
            <a:endParaRPr kumimoji="1" lang="ja-JP" altLang="en-US" dirty="0"/>
          </a:p>
        </p:txBody>
      </p:sp>
      <p:sp>
        <p:nvSpPr>
          <p:cNvPr id="3" name="テキスト ボックス 2"/>
          <p:cNvSpPr txBox="1"/>
          <p:nvPr/>
        </p:nvSpPr>
        <p:spPr>
          <a:xfrm>
            <a:off x="257560" y="6112407"/>
            <a:ext cx="11536974" cy="369332"/>
          </a:xfrm>
          <a:prstGeom prst="rect">
            <a:avLst/>
          </a:prstGeom>
          <a:noFill/>
        </p:spPr>
        <p:txBody>
          <a:bodyPr wrap="square" rtlCol="0">
            <a:spAutoFit/>
          </a:bodyPr>
          <a:lstStyle/>
          <a:p>
            <a:r>
              <a:rPr kumimoji="1" lang="ja-JP" altLang="en-US" dirty="0"/>
              <a:t>　</a:t>
            </a:r>
            <a:r>
              <a:rPr kumimoji="1" lang="en-US" altLang="ja-JP" dirty="0"/>
              <a:t>※</a:t>
            </a:r>
            <a:r>
              <a:rPr kumimoji="1" lang="ja-JP" altLang="en-US" dirty="0"/>
              <a:t>出向されている方・工場勤務の方は、一部利用できる制度が異なる場合が</a:t>
            </a:r>
            <a:r>
              <a:rPr lang="ja-JP" altLang="en-US" dirty="0"/>
              <a:t>あります</a:t>
            </a:r>
            <a:r>
              <a:rPr kumimoji="1" lang="ja-JP" altLang="en-US" dirty="0"/>
              <a:t>。</a:t>
            </a:r>
          </a:p>
        </p:txBody>
      </p:sp>
      <p:sp>
        <p:nvSpPr>
          <p:cNvPr id="8" name="正方形/長方形 7"/>
          <p:cNvSpPr/>
          <p:nvPr/>
        </p:nvSpPr>
        <p:spPr>
          <a:xfrm>
            <a:off x="10722736" y="56614"/>
            <a:ext cx="1419224" cy="508537"/>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b="1" dirty="0"/>
              <a:t>ご本人向け</a:t>
            </a:r>
          </a:p>
        </p:txBody>
      </p:sp>
      <p:graphicFrame>
        <p:nvGraphicFramePr>
          <p:cNvPr id="11" name="コンテンツ プレースホルダー 3">
            <a:extLst>
              <a:ext uri="{FF2B5EF4-FFF2-40B4-BE49-F238E27FC236}">
                <a16:creationId xmlns:a16="http://schemas.microsoft.com/office/drawing/2014/main" id="{35E1BB93-8220-44E5-B8CE-B7AD99D37E47}"/>
              </a:ext>
            </a:extLst>
          </p:cNvPr>
          <p:cNvGraphicFramePr>
            <a:graphicFrameLocks/>
          </p:cNvGraphicFramePr>
          <p:nvPr>
            <p:extLst>
              <p:ext uri="{D42A27DB-BD31-4B8C-83A1-F6EECF244321}">
                <p14:modId xmlns:p14="http://schemas.microsoft.com/office/powerpoint/2010/main" val="1047399862"/>
              </p:ext>
            </p:extLst>
          </p:nvPr>
        </p:nvGraphicFramePr>
        <p:xfrm>
          <a:off x="453743" y="1867909"/>
          <a:ext cx="11363095" cy="4165769"/>
        </p:xfrm>
        <a:graphic>
          <a:graphicData uri="http://schemas.openxmlformats.org/drawingml/2006/table">
            <a:tbl>
              <a:tblPr firstRow="1" bandRow="1">
                <a:tableStyleId>{5C22544A-7EE6-4342-B048-85BDC9FD1C3A}</a:tableStyleId>
              </a:tblPr>
              <a:tblGrid>
                <a:gridCol w="3811561">
                  <a:extLst>
                    <a:ext uri="{9D8B030D-6E8A-4147-A177-3AD203B41FA5}">
                      <a16:colId xmlns:a16="http://schemas.microsoft.com/office/drawing/2014/main" val="20000"/>
                    </a:ext>
                  </a:extLst>
                </a:gridCol>
                <a:gridCol w="7551534">
                  <a:extLst>
                    <a:ext uri="{9D8B030D-6E8A-4147-A177-3AD203B41FA5}">
                      <a16:colId xmlns:a16="http://schemas.microsoft.com/office/drawing/2014/main" val="20001"/>
                    </a:ext>
                  </a:extLst>
                </a:gridCol>
              </a:tblGrid>
              <a:tr h="602275">
                <a:tc>
                  <a:txBody>
                    <a:bodyPr/>
                    <a:lstStyle/>
                    <a:p>
                      <a:endParaRPr kumimoji="1" lang="ja-JP" altLang="en-US" dirty="0"/>
                    </a:p>
                  </a:txBody>
                  <a:tcPr>
                    <a:solidFill>
                      <a:schemeClr val="accent2"/>
                    </a:solidFill>
                  </a:tcPr>
                </a:tc>
                <a:tc>
                  <a:txBody>
                    <a:bodyPr/>
                    <a:lstStyle/>
                    <a:p>
                      <a:r>
                        <a:rPr kumimoji="1" lang="ja-JP" altLang="en-US" sz="2000" dirty="0"/>
                        <a:t>制度概要</a:t>
                      </a:r>
                    </a:p>
                  </a:txBody>
                  <a:tcPr>
                    <a:solidFill>
                      <a:schemeClr val="accent2"/>
                    </a:solidFill>
                  </a:tcPr>
                </a:tc>
                <a:extLst>
                  <a:ext uri="{0D108BD9-81ED-4DB2-BD59-A6C34878D82A}">
                    <a16:rowId xmlns:a16="http://schemas.microsoft.com/office/drawing/2014/main" val="10000"/>
                  </a:ext>
                </a:extLst>
              </a:tr>
              <a:tr h="1201985">
                <a:tc>
                  <a:txBody>
                    <a:bodyPr/>
                    <a:lstStyle/>
                    <a:p>
                      <a:r>
                        <a:rPr kumimoji="1" lang="ja-JP" altLang="en-US" sz="2000" dirty="0">
                          <a:solidFill>
                            <a:schemeClr val="tx1"/>
                          </a:solidFill>
                        </a:rPr>
                        <a:t>スーパーフレックスタイム制度</a:t>
                      </a:r>
                    </a:p>
                  </a:txBody>
                  <a:tcPr>
                    <a:solidFill>
                      <a:schemeClr val="accent2">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rPr>
                        <a:t>フレキシブルタイム</a:t>
                      </a:r>
                      <a:r>
                        <a:rPr kumimoji="1" lang="en-US" altLang="ja-JP" dirty="0">
                          <a:solidFill>
                            <a:schemeClr val="tx1"/>
                          </a:solidFill>
                        </a:rPr>
                        <a:t>5</a:t>
                      </a:r>
                      <a:r>
                        <a:rPr kumimoji="1" lang="ja-JP" altLang="en-US" dirty="0">
                          <a:solidFill>
                            <a:schemeClr val="tx1"/>
                          </a:solidFill>
                        </a:rPr>
                        <a:t>時～</a:t>
                      </a:r>
                      <a:r>
                        <a:rPr kumimoji="1" lang="en-US" altLang="ja-JP" dirty="0">
                          <a:solidFill>
                            <a:schemeClr val="tx1"/>
                          </a:solidFill>
                        </a:rPr>
                        <a:t>22</a:t>
                      </a:r>
                      <a:r>
                        <a:rPr kumimoji="1" lang="ja-JP" altLang="en-US" dirty="0">
                          <a:solidFill>
                            <a:schemeClr val="tx1"/>
                          </a:solidFill>
                        </a:rPr>
                        <a:t>時の間で、自主的に始業及び終業の時刻を選択して就業することができる制度です。全ての社員が就業しなければならない時間帯（コアタイム）を、設定しない制度です。</a:t>
                      </a:r>
                      <a:endParaRPr kumimoji="1" lang="en-US" altLang="ja-JP" dirty="0">
                        <a:solidFill>
                          <a:schemeClr val="tx1"/>
                        </a:solidFill>
                      </a:endParaRPr>
                    </a:p>
                  </a:txBody>
                  <a:tcPr>
                    <a:solidFill>
                      <a:schemeClr val="accent2">
                        <a:lumMod val="40000"/>
                        <a:lumOff val="60000"/>
                      </a:schemeClr>
                    </a:solidFill>
                  </a:tcPr>
                </a:tc>
                <a:extLst>
                  <a:ext uri="{0D108BD9-81ED-4DB2-BD59-A6C34878D82A}">
                    <a16:rowId xmlns:a16="http://schemas.microsoft.com/office/drawing/2014/main" val="10001"/>
                  </a:ext>
                </a:extLst>
              </a:tr>
              <a:tr h="1167968">
                <a:tc>
                  <a:txBody>
                    <a:bodyPr/>
                    <a:lstStyle/>
                    <a:p>
                      <a:r>
                        <a:rPr kumimoji="1" lang="ja-JP" altLang="en-US" sz="2000" dirty="0">
                          <a:solidFill>
                            <a:schemeClr val="tx1"/>
                          </a:solidFill>
                        </a:rPr>
                        <a:t>テレワーク制度</a:t>
                      </a:r>
                    </a:p>
                  </a:txBody>
                  <a:tcPr>
                    <a:solidFill>
                      <a:schemeClr val="accent2">
                        <a:lumMod val="40000"/>
                        <a:lumOff val="60000"/>
                      </a:schemeClr>
                    </a:solidFill>
                  </a:tcPr>
                </a:tc>
                <a:tc>
                  <a:txBody>
                    <a:bodyPr/>
                    <a:lstStyle/>
                    <a:p>
                      <a:r>
                        <a:rPr kumimoji="1" lang="ja-JP" altLang="en-US" dirty="0">
                          <a:solidFill>
                            <a:schemeClr val="tx1"/>
                          </a:solidFill>
                        </a:rPr>
                        <a:t>情報通信機器を活用し、場所や時間にとらわれない柔軟な働き方をする制度です。業務に集中できる場所であれば自宅以外でも勤務が可能です。　</a:t>
                      </a:r>
                      <a:endParaRPr kumimoji="1" lang="en-US" altLang="ja-JP" dirty="0">
                        <a:solidFill>
                          <a:schemeClr val="tx1"/>
                        </a:solidFill>
                      </a:endParaRPr>
                    </a:p>
                    <a:p>
                      <a:r>
                        <a:rPr kumimoji="1" lang="en-US" altLang="ja-JP" dirty="0">
                          <a:solidFill>
                            <a:schemeClr val="tx1"/>
                          </a:solidFill>
                        </a:rPr>
                        <a:t>※</a:t>
                      </a:r>
                      <a:r>
                        <a:rPr kumimoji="1" lang="ja-JP" altLang="en-US" dirty="0">
                          <a:solidFill>
                            <a:schemeClr val="tx1"/>
                          </a:solidFill>
                        </a:rPr>
                        <a:t>カフェ、ホテル、移動中の新幹線など</a:t>
                      </a:r>
                    </a:p>
                  </a:txBody>
                  <a:tcPr>
                    <a:solidFill>
                      <a:schemeClr val="accent2">
                        <a:lumMod val="40000"/>
                        <a:lumOff val="60000"/>
                      </a:schemeClr>
                    </a:solidFill>
                  </a:tcPr>
                </a:tc>
                <a:extLst>
                  <a:ext uri="{0D108BD9-81ED-4DB2-BD59-A6C34878D82A}">
                    <a16:rowId xmlns:a16="http://schemas.microsoft.com/office/drawing/2014/main" val="10002"/>
                  </a:ext>
                </a:extLst>
              </a:tr>
              <a:tr h="1193541">
                <a:tc>
                  <a:txBody>
                    <a:bodyPr/>
                    <a:lstStyle/>
                    <a:p>
                      <a:r>
                        <a:rPr kumimoji="1" lang="ja-JP" altLang="en-US" sz="2000" dirty="0">
                          <a:solidFill>
                            <a:schemeClr val="tx1"/>
                          </a:solidFill>
                        </a:rPr>
                        <a:t>ＮＲ制度（総合コースのみ）</a:t>
                      </a:r>
                    </a:p>
                  </a:txBody>
                  <a:tcPr>
                    <a:solidFill>
                      <a:schemeClr val="accent2">
                        <a:lumMod val="40000"/>
                        <a:lumOff val="60000"/>
                      </a:schemeClr>
                    </a:solidFill>
                  </a:tcPr>
                </a:tc>
                <a:tc>
                  <a:txBody>
                    <a:bodyPr/>
                    <a:lstStyle/>
                    <a:p>
                      <a:r>
                        <a:rPr kumimoji="1" lang="ja-JP" altLang="en-US" dirty="0">
                          <a:solidFill>
                            <a:schemeClr val="tx1"/>
                          </a:solidFill>
                        </a:rPr>
                        <a:t>全国転勤あり「</a:t>
                      </a:r>
                      <a:r>
                        <a:rPr kumimoji="1" lang="en-US" altLang="ja-JP" dirty="0">
                          <a:solidFill>
                            <a:schemeClr val="tx1"/>
                          </a:solidFill>
                        </a:rPr>
                        <a:t>N</a:t>
                      </a:r>
                      <a:r>
                        <a:rPr kumimoji="1" lang="ja-JP" altLang="en-US" dirty="0">
                          <a:solidFill>
                            <a:schemeClr val="tx1"/>
                          </a:solidFill>
                        </a:rPr>
                        <a:t>」とブロック内転勤あり「</a:t>
                      </a:r>
                      <a:r>
                        <a:rPr kumimoji="1" lang="en-US" altLang="ja-JP" dirty="0">
                          <a:solidFill>
                            <a:schemeClr val="tx1"/>
                          </a:solidFill>
                        </a:rPr>
                        <a:t>R</a:t>
                      </a:r>
                      <a:r>
                        <a:rPr kumimoji="1" lang="ja-JP" altLang="en-US" dirty="0">
                          <a:solidFill>
                            <a:schemeClr val="tx1"/>
                          </a:solidFill>
                        </a:rPr>
                        <a:t>」を選択できる制度です。</a:t>
                      </a:r>
                    </a:p>
                    <a:p>
                      <a:r>
                        <a:rPr kumimoji="1" lang="ja-JP" altLang="en-US" dirty="0">
                          <a:solidFill>
                            <a:schemeClr val="tx1"/>
                          </a:solidFill>
                        </a:rPr>
                        <a:t>会社は「</a:t>
                      </a:r>
                      <a:r>
                        <a:rPr kumimoji="1" lang="en-US" altLang="ja-JP" dirty="0">
                          <a:solidFill>
                            <a:schemeClr val="tx1"/>
                          </a:solidFill>
                        </a:rPr>
                        <a:t>N</a:t>
                      </a:r>
                      <a:r>
                        <a:rPr kumimoji="1" lang="ja-JP" altLang="en-US" dirty="0">
                          <a:solidFill>
                            <a:schemeClr val="tx1"/>
                          </a:solidFill>
                        </a:rPr>
                        <a:t>」を推奨しますが、子育て、介護、病気等の事由に該当する場合は、「</a:t>
                      </a:r>
                      <a:r>
                        <a:rPr kumimoji="1" lang="en-US" altLang="ja-JP" dirty="0">
                          <a:solidFill>
                            <a:schemeClr val="tx1"/>
                          </a:solidFill>
                        </a:rPr>
                        <a:t>R</a:t>
                      </a:r>
                      <a:r>
                        <a:rPr kumimoji="1" lang="ja-JP" altLang="en-US" dirty="0">
                          <a:solidFill>
                            <a:schemeClr val="tx1"/>
                          </a:solidFill>
                        </a:rPr>
                        <a:t>」を選択することができます。</a:t>
                      </a:r>
                      <a:endParaRPr kumimoji="1" lang="en-US" altLang="ja-JP" dirty="0">
                        <a:solidFill>
                          <a:schemeClr val="tx1"/>
                        </a:solidFill>
                      </a:endParaRPr>
                    </a:p>
                  </a:txBody>
                  <a:tcPr>
                    <a:solidFill>
                      <a:schemeClr val="accent2">
                        <a:lumMod val="40000"/>
                        <a:lumOff val="60000"/>
                      </a:schemeClr>
                    </a:solidFill>
                  </a:tcPr>
                </a:tc>
                <a:extLst>
                  <a:ext uri="{0D108BD9-81ED-4DB2-BD59-A6C34878D82A}">
                    <a16:rowId xmlns:a16="http://schemas.microsoft.com/office/drawing/2014/main" val="10003"/>
                  </a:ext>
                </a:extLst>
              </a:tr>
            </a:tbl>
          </a:graphicData>
        </a:graphic>
      </p:graphicFrame>
      <p:sp>
        <p:nvSpPr>
          <p:cNvPr id="10" name="テキスト ボックス 9">
            <a:extLst>
              <a:ext uri="{FF2B5EF4-FFF2-40B4-BE49-F238E27FC236}">
                <a16:creationId xmlns:a16="http://schemas.microsoft.com/office/drawing/2014/main" id="{2FE9678B-9986-4DE3-B232-432ACCA8E7D3}"/>
              </a:ext>
            </a:extLst>
          </p:cNvPr>
          <p:cNvSpPr txBox="1"/>
          <p:nvPr/>
        </p:nvSpPr>
        <p:spPr>
          <a:xfrm>
            <a:off x="10181977" y="6421391"/>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1101317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07136" y="184821"/>
            <a:ext cx="10515600" cy="1025793"/>
          </a:xfrm>
        </p:spPr>
        <p:txBody>
          <a:bodyPr/>
          <a:lstStyle/>
          <a:p>
            <a:r>
              <a:rPr lang="ja-JP" altLang="en-US" dirty="0"/>
              <a:t>４</a:t>
            </a:r>
            <a:r>
              <a:rPr kumimoji="1" lang="ja-JP" altLang="en-US" dirty="0"/>
              <a:t>．出社しながら治療を続ける</a:t>
            </a:r>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2346710516"/>
              </p:ext>
            </p:extLst>
          </p:nvPr>
        </p:nvGraphicFramePr>
        <p:xfrm>
          <a:off x="453743" y="1210613"/>
          <a:ext cx="11363095" cy="3461748"/>
        </p:xfrm>
        <a:graphic>
          <a:graphicData uri="http://schemas.openxmlformats.org/drawingml/2006/table">
            <a:tbl>
              <a:tblPr firstRow="1" bandRow="1">
                <a:tableStyleId>{5C22544A-7EE6-4342-B048-85BDC9FD1C3A}</a:tableStyleId>
              </a:tblPr>
              <a:tblGrid>
                <a:gridCol w="3811561">
                  <a:extLst>
                    <a:ext uri="{9D8B030D-6E8A-4147-A177-3AD203B41FA5}">
                      <a16:colId xmlns:a16="http://schemas.microsoft.com/office/drawing/2014/main" val="20000"/>
                    </a:ext>
                  </a:extLst>
                </a:gridCol>
                <a:gridCol w="7551534">
                  <a:extLst>
                    <a:ext uri="{9D8B030D-6E8A-4147-A177-3AD203B41FA5}">
                      <a16:colId xmlns:a16="http://schemas.microsoft.com/office/drawing/2014/main" val="20001"/>
                    </a:ext>
                  </a:extLst>
                </a:gridCol>
              </a:tblGrid>
              <a:tr h="337735">
                <a:tc>
                  <a:txBody>
                    <a:bodyPr/>
                    <a:lstStyle/>
                    <a:p>
                      <a:endParaRPr kumimoji="1" lang="ja-JP" altLang="en-US" dirty="0"/>
                    </a:p>
                  </a:txBody>
                  <a:tcPr>
                    <a:solidFill>
                      <a:schemeClr val="accent2"/>
                    </a:solidFill>
                  </a:tcPr>
                </a:tc>
                <a:tc>
                  <a:txBody>
                    <a:bodyPr/>
                    <a:lstStyle/>
                    <a:p>
                      <a:r>
                        <a:rPr kumimoji="1" lang="ja-JP" altLang="en-US" dirty="0"/>
                        <a:t>制度概要</a:t>
                      </a:r>
                    </a:p>
                  </a:txBody>
                  <a:tcPr>
                    <a:solidFill>
                      <a:schemeClr val="accent2"/>
                    </a:solidFill>
                  </a:tcPr>
                </a:tc>
                <a:extLst>
                  <a:ext uri="{0D108BD9-81ED-4DB2-BD59-A6C34878D82A}">
                    <a16:rowId xmlns:a16="http://schemas.microsoft.com/office/drawing/2014/main" val="10000"/>
                  </a:ext>
                </a:extLst>
              </a:tr>
              <a:tr h="1478998">
                <a:tc>
                  <a:txBody>
                    <a:bodyPr/>
                    <a:lstStyle/>
                    <a:p>
                      <a:r>
                        <a:rPr kumimoji="1" lang="ja-JP" altLang="en-US" sz="2000" dirty="0">
                          <a:solidFill>
                            <a:schemeClr val="tx1"/>
                          </a:solidFill>
                        </a:rPr>
                        <a:t>治療短時間勤務制度</a:t>
                      </a:r>
                    </a:p>
                  </a:txBody>
                  <a:tcPr>
                    <a:solidFill>
                      <a:schemeClr val="accent2">
                        <a:lumMod val="40000"/>
                        <a:lumOff val="6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solidFill>
                            <a:schemeClr val="tx1"/>
                          </a:solidFill>
                        </a:rPr>
                        <a:t>一定期間の治療・通院等の理由により、勤務時間を短縮できる制度です。１日あたり２時間の短縮（１５分単位で設定可）を限度とします。</a:t>
                      </a:r>
                      <a:endParaRPr kumimoji="1" lang="en-US" altLang="ja-JP" sz="180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solidFill>
                            <a:schemeClr val="tx1"/>
                          </a:solidFill>
                        </a:rPr>
                        <a:t>１回あたりの取得期間は、１か月以上２年以内とし、診断書に基づいて本人が申し出た期間とします。取得回数は、同一事由あたり１回とし、再発は同一事由とみなしません。</a:t>
                      </a:r>
                      <a:endParaRPr kumimoji="1" lang="en-US" altLang="ja-JP" sz="1800" dirty="0">
                        <a:solidFill>
                          <a:schemeClr val="tx1"/>
                        </a:solidFill>
                      </a:endParaRPr>
                    </a:p>
                  </a:txBody>
                  <a:tcPr>
                    <a:solidFill>
                      <a:schemeClr val="accent2">
                        <a:lumMod val="40000"/>
                        <a:lumOff val="60000"/>
                      </a:schemeClr>
                    </a:solidFill>
                  </a:tcPr>
                </a:tc>
                <a:extLst>
                  <a:ext uri="{0D108BD9-81ED-4DB2-BD59-A6C34878D82A}">
                    <a16:rowId xmlns:a16="http://schemas.microsoft.com/office/drawing/2014/main" val="10001"/>
                  </a:ext>
                </a:extLst>
              </a:tr>
              <a:tr h="814511">
                <a:tc>
                  <a:txBody>
                    <a:bodyPr/>
                    <a:lstStyle/>
                    <a:p>
                      <a:r>
                        <a:rPr kumimoji="1" lang="ja-JP" altLang="en-US" sz="2000" dirty="0">
                          <a:solidFill>
                            <a:schemeClr val="tx1"/>
                          </a:solidFill>
                        </a:rPr>
                        <a:t>有給休暇</a:t>
                      </a:r>
                    </a:p>
                  </a:txBody>
                  <a:tcPr>
                    <a:solidFill>
                      <a:schemeClr val="accent2">
                        <a:lumMod val="40000"/>
                        <a:lumOff val="60000"/>
                      </a:schemeClr>
                    </a:solidFill>
                  </a:tcPr>
                </a:tc>
                <a:tc>
                  <a:txBody>
                    <a:bodyPr/>
                    <a:lstStyle/>
                    <a:p>
                      <a:r>
                        <a:rPr kumimoji="1" lang="ja-JP" altLang="en-US" sz="1800" dirty="0">
                          <a:solidFill>
                            <a:schemeClr val="tx1"/>
                          </a:solidFill>
                        </a:rPr>
                        <a:t>保有している日数の範囲内で、</a:t>
                      </a:r>
                      <a:r>
                        <a:rPr kumimoji="1" lang="en-US" altLang="ja-JP" sz="1800" dirty="0">
                          <a:solidFill>
                            <a:schemeClr val="tx1"/>
                          </a:solidFill>
                        </a:rPr>
                        <a:t>1</a:t>
                      </a:r>
                      <a:r>
                        <a:rPr kumimoji="1" lang="ja-JP" altLang="en-US" sz="1800" dirty="0">
                          <a:solidFill>
                            <a:schemeClr val="tx1"/>
                          </a:solidFill>
                        </a:rPr>
                        <a:t>日、半日、</a:t>
                      </a:r>
                      <a:r>
                        <a:rPr kumimoji="1" lang="en-US" altLang="ja-JP" sz="1800" dirty="0">
                          <a:solidFill>
                            <a:schemeClr val="tx1"/>
                          </a:solidFill>
                        </a:rPr>
                        <a:t>1</a:t>
                      </a:r>
                      <a:r>
                        <a:rPr kumimoji="1" lang="ja-JP" altLang="en-US" sz="1800" dirty="0">
                          <a:solidFill>
                            <a:schemeClr val="tx1"/>
                          </a:solidFill>
                        </a:rPr>
                        <a:t>時間単位での取得が可能です。</a:t>
                      </a:r>
                    </a:p>
                  </a:txBody>
                  <a:tcPr>
                    <a:solidFill>
                      <a:schemeClr val="accent2">
                        <a:lumMod val="40000"/>
                        <a:lumOff val="60000"/>
                      </a:schemeClr>
                    </a:solidFill>
                  </a:tcPr>
                </a:tc>
                <a:extLst>
                  <a:ext uri="{0D108BD9-81ED-4DB2-BD59-A6C34878D82A}">
                    <a16:rowId xmlns:a16="http://schemas.microsoft.com/office/drawing/2014/main" val="10002"/>
                  </a:ext>
                </a:extLst>
              </a:tr>
              <a:tr h="802479">
                <a:tc>
                  <a:txBody>
                    <a:bodyPr/>
                    <a:lstStyle/>
                    <a:p>
                      <a:r>
                        <a:rPr kumimoji="1" lang="ja-JP" altLang="en-US" sz="2000" dirty="0">
                          <a:solidFill>
                            <a:schemeClr val="tx1"/>
                          </a:solidFill>
                        </a:rPr>
                        <a:t>積立休暇</a:t>
                      </a:r>
                    </a:p>
                  </a:txBody>
                  <a:tcPr>
                    <a:solidFill>
                      <a:schemeClr val="accent2">
                        <a:lumMod val="40000"/>
                        <a:lumOff val="60000"/>
                      </a:schemeClr>
                    </a:solidFill>
                  </a:tcPr>
                </a:tc>
                <a:tc>
                  <a:txBody>
                    <a:bodyPr/>
                    <a:lstStyle/>
                    <a:p>
                      <a:r>
                        <a:rPr kumimoji="1" lang="ja-JP" altLang="en-US" sz="1800" dirty="0">
                          <a:solidFill>
                            <a:schemeClr val="tx1"/>
                          </a:solidFill>
                        </a:rPr>
                        <a:t>保有している日数の範囲内で、半日から使用可能です。回数の制限はありません。</a:t>
                      </a:r>
                    </a:p>
                  </a:txBody>
                  <a:tcPr>
                    <a:solidFill>
                      <a:schemeClr val="accent2">
                        <a:lumMod val="40000"/>
                        <a:lumOff val="60000"/>
                      </a:schemeClr>
                    </a:solidFill>
                  </a:tcPr>
                </a:tc>
                <a:extLst>
                  <a:ext uri="{0D108BD9-81ED-4DB2-BD59-A6C34878D82A}">
                    <a16:rowId xmlns:a16="http://schemas.microsoft.com/office/drawing/2014/main" val="10003"/>
                  </a:ext>
                </a:extLst>
              </a:tr>
            </a:tbl>
          </a:graphicData>
        </a:graphic>
      </p:graphicFrame>
      <p:sp>
        <p:nvSpPr>
          <p:cNvPr id="7" name="テキスト ボックス 6"/>
          <p:cNvSpPr txBox="1"/>
          <p:nvPr/>
        </p:nvSpPr>
        <p:spPr>
          <a:xfrm>
            <a:off x="279864" y="4854528"/>
            <a:ext cx="11536974" cy="369332"/>
          </a:xfrm>
          <a:prstGeom prst="rect">
            <a:avLst/>
          </a:prstGeom>
          <a:noFill/>
        </p:spPr>
        <p:txBody>
          <a:bodyPr wrap="square" rtlCol="0">
            <a:spAutoFit/>
          </a:bodyPr>
          <a:lstStyle/>
          <a:p>
            <a:r>
              <a:rPr kumimoji="1" lang="ja-JP" altLang="en-US" dirty="0"/>
              <a:t>　</a:t>
            </a:r>
            <a:r>
              <a:rPr kumimoji="1" lang="en-US" altLang="ja-JP" dirty="0"/>
              <a:t>※</a:t>
            </a:r>
            <a:r>
              <a:rPr kumimoji="1" lang="ja-JP" altLang="en-US" dirty="0"/>
              <a:t>出向されている方・工場勤務の方は、一部利用できる制度が異なる場合が</a:t>
            </a:r>
            <a:r>
              <a:rPr lang="ja-JP" altLang="en-US" dirty="0"/>
              <a:t>あります</a:t>
            </a:r>
            <a:r>
              <a:rPr kumimoji="1" lang="ja-JP" altLang="en-US" dirty="0"/>
              <a:t>。</a:t>
            </a:r>
          </a:p>
        </p:txBody>
      </p:sp>
      <p:sp>
        <p:nvSpPr>
          <p:cNvPr id="10" name="正方形/長方形 9"/>
          <p:cNvSpPr/>
          <p:nvPr/>
        </p:nvSpPr>
        <p:spPr>
          <a:xfrm>
            <a:off x="10722736" y="56614"/>
            <a:ext cx="1419224" cy="508537"/>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kumimoji="1" lang="ja-JP" altLang="en-US" b="1" dirty="0"/>
              <a:t>ご本人向け</a:t>
            </a:r>
          </a:p>
        </p:txBody>
      </p:sp>
      <p:sp>
        <p:nvSpPr>
          <p:cNvPr id="11" name="テキスト ボックス 10">
            <a:extLst>
              <a:ext uri="{FF2B5EF4-FFF2-40B4-BE49-F238E27FC236}">
                <a16:creationId xmlns:a16="http://schemas.microsoft.com/office/drawing/2014/main" id="{2FE9678B-9986-4DE3-B232-432ACCA8E7D3}"/>
              </a:ext>
            </a:extLst>
          </p:cNvPr>
          <p:cNvSpPr txBox="1"/>
          <p:nvPr/>
        </p:nvSpPr>
        <p:spPr>
          <a:xfrm>
            <a:off x="10204281" y="6371696"/>
            <a:ext cx="3225114" cy="369332"/>
          </a:xfrm>
          <a:prstGeom prst="rect">
            <a:avLst/>
          </a:prstGeom>
          <a:noFill/>
        </p:spPr>
        <p:txBody>
          <a:bodyPr wrap="square" rtlCol="0">
            <a:spAutoFit/>
          </a:bodyPr>
          <a:lstStyle/>
          <a:p>
            <a:r>
              <a:rPr kumimoji="1" lang="en-US" altLang="ja-JP" b="1" dirty="0">
                <a:solidFill>
                  <a:srgbClr val="FF0000"/>
                </a:solidFill>
              </a:rPr>
              <a:t>【</a:t>
            </a:r>
            <a:r>
              <a:rPr lang="ja-JP" altLang="en-US" b="1" dirty="0">
                <a:solidFill>
                  <a:srgbClr val="FF0000"/>
                </a:solidFill>
              </a:rPr>
              <a:t>社外公開用資料</a:t>
            </a:r>
            <a:r>
              <a:rPr lang="en-US" altLang="ja-JP" b="1" dirty="0">
                <a:solidFill>
                  <a:srgbClr val="FF0000"/>
                </a:solidFill>
              </a:rPr>
              <a:t>】</a:t>
            </a:r>
            <a:endParaRPr kumimoji="1" lang="ja-JP" altLang="en-US" b="1" dirty="0">
              <a:solidFill>
                <a:srgbClr val="FF0000"/>
              </a:solidFill>
            </a:endParaRPr>
          </a:p>
        </p:txBody>
      </p:sp>
    </p:spTree>
    <p:extLst>
      <p:ext uri="{BB962C8B-B14F-4D97-AF65-F5344CB8AC3E}">
        <p14:creationId xmlns:p14="http://schemas.microsoft.com/office/powerpoint/2010/main" val="257551260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eiryo UI">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3233202FB604C45A1A0D54428F7E570" ma:contentTypeVersion="4" ma:contentTypeDescription="新しいドキュメントを作成します。" ma:contentTypeScope="" ma:versionID="e2e9f76fc51e8eb4a0d663e8066bb9af">
  <xsd:schema xmlns:xsd="http://www.w3.org/2001/XMLSchema" xmlns:xs="http://www.w3.org/2001/XMLSchema" xmlns:p="http://schemas.microsoft.com/office/2006/metadata/properties" xmlns:ns2="eb596e94-3be8-40ab-8bd8-a1bf70d3bf66" xmlns:ns3="7cd3a0e6-6e2a-4ac8-99f0-5daa367529ce" targetNamespace="http://schemas.microsoft.com/office/2006/metadata/properties" ma:root="true" ma:fieldsID="f9209383cd3d42f0c137fd4ef61ed72c" ns2:_="" ns3:_="">
    <xsd:import namespace="eb596e94-3be8-40ab-8bd8-a1bf70d3bf66"/>
    <xsd:import namespace="7cd3a0e6-6e2a-4ac8-99f0-5daa367529ce"/>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596e94-3be8-40ab-8bd8-a1bf70d3bf6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cd3a0e6-6e2a-4ac8-99f0-5daa367529ce"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E9A84DF-8A71-46BE-A4D6-E9529C0888A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596e94-3be8-40ab-8bd8-a1bf70d3bf66"/>
    <ds:schemaRef ds:uri="7cd3a0e6-6e2a-4ac8-99f0-5daa367529c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425C8C0-156F-4113-AEE2-B51E9F63E835}">
  <ds:schemaRefs>
    <ds:schemaRef ds:uri="http://schemas.microsoft.com/office/2006/documentManagement/types"/>
    <ds:schemaRef ds:uri="http://purl.org/dc/terms/"/>
    <ds:schemaRef ds:uri="http://schemas.openxmlformats.org/package/2006/metadata/core-properties"/>
    <ds:schemaRef ds:uri="http://purl.org/dc/dcmitype/"/>
    <ds:schemaRef ds:uri="eb596e94-3be8-40ab-8bd8-a1bf70d3bf66"/>
    <ds:schemaRef ds:uri="http://purl.org/dc/elements/1.1/"/>
    <ds:schemaRef ds:uri="http://schemas.microsoft.com/office/2006/metadata/properties"/>
    <ds:schemaRef ds:uri="http://schemas.microsoft.com/office/infopath/2007/PartnerControls"/>
    <ds:schemaRef ds:uri="7cd3a0e6-6e2a-4ac8-99f0-5daa367529ce"/>
    <ds:schemaRef ds:uri="http://www.w3.org/XML/1998/namespace"/>
  </ds:schemaRefs>
</ds:datastoreItem>
</file>

<file path=customXml/itemProps3.xml><?xml version="1.0" encoding="utf-8"?>
<ds:datastoreItem xmlns:ds="http://schemas.openxmlformats.org/officeDocument/2006/customXml" ds:itemID="{03016EC1-A078-4C54-AB58-8B2FBE0DF29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3032</TotalTime>
  <Words>5174</Words>
  <Application>Microsoft Office PowerPoint</Application>
  <PresentationFormat>ワイド画面</PresentationFormat>
  <Paragraphs>420</Paragraphs>
  <Slides>25</Slides>
  <Notes>14</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25</vt:i4>
      </vt:variant>
    </vt:vector>
  </HeadingPairs>
  <TitlesOfParts>
    <vt:vector size="29" baseType="lpstr">
      <vt:lpstr>Meiryo UI</vt:lpstr>
      <vt:lpstr>Arial</vt:lpstr>
      <vt:lpstr>Calibri</vt:lpstr>
      <vt:lpstr>Office テーマ</vt:lpstr>
      <vt:lpstr>　がんなど治療と就労の 　両立支援ガイドブック</vt:lpstr>
      <vt:lpstr>１．はじめに</vt:lpstr>
      <vt:lpstr>２．正しい情報を集めましょう</vt:lpstr>
      <vt:lpstr>PowerPoint プレゼンテーション</vt:lpstr>
      <vt:lpstr>PowerPoint プレゼンテーション</vt:lpstr>
      <vt:lpstr>３．情報の取扱いと開示について </vt:lpstr>
      <vt:lpstr>３．情報の取扱いと開示について </vt:lpstr>
      <vt:lpstr>４．出社しながら治療を続ける</vt:lpstr>
      <vt:lpstr>４．出社しながら治療を続ける</vt:lpstr>
      <vt:lpstr>５．会社を休むことになったら？</vt:lpstr>
      <vt:lpstr>PowerPoint プレゼンテーション</vt:lpstr>
      <vt:lpstr>PowerPoint プレゼンテーション</vt:lpstr>
      <vt:lpstr>PowerPoint プレゼンテーション</vt:lpstr>
      <vt:lpstr>６．復職に向けて</vt:lpstr>
      <vt:lpstr>PowerPoint プレゼンテーション</vt:lpstr>
      <vt:lpstr>PowerPoint プレゼンテーション</vt:lpstr>
      <vt:lpstr>７.参考例①</vt:lpstr>
      <vt:lpstr>７.参考例②</vt:lpstr>
      <vt:lpstr>７.参考例➂</vt:lpstr>
      <vt:lpstr>★Can Stars会員の事例</vt:lpstr>
      <vt:lpstr>８．各種相談窓口</vt:lpstr>
      <vt:lpstr>８．各種情報提供・相談窓口（社外）①</vt:lpstr>
      <vt:lpstr>Can Starsのご案内</vt:lpstr>
      <vt:lpstr>９．参考情報</vt:lpstr>
      <vt:lpstr>参考文献</vt:lpstr>
    </vt:vector>
  </TitlesOfParts>
  <Company>サッポログループマネジメント株式会社</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がんなど治療と就労の ガイドブック</dc:title>
  <dc:creator>吾妻　美佳</dc:creator>
  <cp:lastModifiedBy>村本　高史</cp:lastModifiedBy>
  <cp:revision>288</cp:revision>
  <cp:lastPrinted>2017-06-12T00:59:29Z</cp:lastPrinted>
  <dcterms:created xsi:type="dcterms:W3CDTF">2017-05-16T01:43:58Z</dcterms:created>
  <dcterms:modified xsi:type="dcterms:W3CDTF">2022-09-14T01:15:49Z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0x010100A3233202FB604C45A1A0D54428F7E570</vt:lpwstr>
  </property>
</Properties>
</file>