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handoutMasterIdLst>
    <p:handoutMasterId r:id="rId20"/>
  </p:handoutMasterIdLst>
  <p:sldIdLst>
    <p:sldId id="256" r:id="rId5"/>
    <p:sldId id="279" r:id="rId6"/>
    <p:sldId id="299" r:id="rId7"/>
    <p:sldId id="280" r:id="rId8"/>
    <p:sldId id="286" r:id="rId9"/>
    <p:sldId id="281" r:id="rId10"/>
    <p:sldId id="282" r:id="rId11"/>
    <p:sldId id="283" r:id="rId12"/>
    <p:sldId id="284" r:id="rId13"/>
    <p:sldId id="285" r:id="rId14"/>
    <p:sldId id="296" r:id="rId15"/>
    <p:sldId id="306" r:id="rId16"/>
    <p:sldId id="305" r:id="rId17"/>
    <p:sldId id="291" r:id="rId18"/>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UUICHIRO.OGA" initials="ｙ" lastIdx="3" clrIdx="0">
    <p:extLst>
      <p:ext uri="{19B8F6BF-5375-455C-9EA6-DF929625EA0E}">
        <p15:presenceInfo xmlns:p15="http://schemas.microsoft.com/office/powerpoint/2012/main" userId="YUUICHIRO.OGA" providerId="None"/>
      </p:ext>
    </p:extLst>
  </p:cmAuthor>
  <p:cmAuthor id="2" name="吾妻　美佳" initials="吾妻　美佳" lastIdx="1" clrIdx="1">
    <p:extLst>
      <p:ext uri="{19B8F6BF-5375-455C-9EA6-DF929625EA0E}">
        <p15:presenceInfo xmlns:p15="http://schemas.microsoft.com/office/powerpoint/2012/main" userId="S::Mika.Agatsuma@sapporogroup.biz::1950cf73-dd58-4783-a862-160593dbc24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61" autoAdjust="0"/>
    <p:restoredTop sz="78784" autoAdjust="0"/>
  </p:normalViewPr>
  <p:slideViewPr>
    <p:cSldViewPr snapToGrid="0">
      <p:cViewPr varScale="1">
        <p:scale>
          <a:sx n="52" d="100"/>
          <a:sy n="52" d="100"/>
        </p:scale>
        <p:origin x="1232"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9E677A-F0F1-4207-96C9-1DE25D9BBDF0}" type="doc">
      <dgm:prSet loTypeId="urn:microsoft.com/office/officeart/2005/8/layout/hProcess9" loCatId="process" qsTypeId="urn:microsoft.com/office/officeart/2005/8/quickstyle/simple1" qsCatId="simple" csTypeId="urn:microsoft.com/office/officeart/2005/8/colors/accent1_2" csCatId="accent1" phldr="1"/>
      <dgm:spPr/>
    </dgm:pt>
    <dgm:pt modelId="{EC4C5DC5-B758-4655-871E-2BC05B03AD8B}">
      <dgm:prSet phldrT="[テキスト]" custT="1"/>
      <dgm:spPr/>
      <dgm:t>
        <a:bodyPr anchor="t"/>
        <a:lstStyle/>
        <a:p>
          <a:pPr algn="ctr">
            <a:lnSpc>
              <a:spcPct val="90000"/>
            </a:lnSpc>
          </a:pPr>
          <a:r>
            <a:rPr kumimoji="1" lang="en-US" altLang="ja-JP" sz="1800" b="1" u="sng" dirty="0"/>
            <a:t>【</a:t>
          </a:r>
          <a:r>
            <a:rPr kumimoji="1" lang="ja-JP" altLang="en-US" sz="1800" b="1" u="sng" dirty="0"/>
            <a:t>療養中</a:t>
          </a:r>
          <a:r>
            <a:rPr kumimoji="1" lang="en-US" altLang="ja-JP" sz="1800" b="1" u="sng" dirty="0"/>
            <a:t>】</a:t>
          </a:r>
        </a:p>
        <a:p>
          <a:pPr algn="l">
            <a:lnSpc>
              <a:spcPct val="70000"/>
            </a:lnSpc>
          </a:pPr>
          <a:r>
            <a:rPr kumimoji="1" lang="ja-JP" altLang="en-US" sz="1600" dirty="0"/>
            <a:t>・療養に専念する。</a:t>
          </a:r>
          <a:endParaRPr kumimoji="1" lang="en-US" altLang="ja-JP" sz="1600" dirty="0"/>
        </a:p>
        <a:p>
          <a:pPr algn="l">
            <a:lnSpc>
              <a:spcPct val="70000"/>
            </a:lnSpc>
          </a:pPr>
          <a:r>
            <a:rPr kumimoji="1" lang="ja-JP" altLang="en-US" sz="1600" dirty="0"/>
            <a:t>・復職について話が出てきたら、上司に報告する。</a:t>
          </a:r>
          <a:endParaRPr kumimoji="1" lang="en-US" altLang="ja-JP" sz="1600" dirty="0"/>
        </a:p>
        <a:p>
          <a:pPr algn="l">
            <a:lnSpc>
              <a:spcPct val="70000"/>
            </a:lnSpc>
          </a:pPr>
          <a:r>
            <a:rPr kumimoji="1" lang="ja-JP" altLang="en-US" sz="1600" dirty="0"/>
            <a:t>・復職を見据え、昼間外出をする、　通勤の練習をするなど復職を想定して体を慣らし始める。</a:t>
          </a:r>
          <a:endParaRPr kumimoji="1" lang="en-US" altLang="ja-JP" sz="1600" dirty="0"/>
        </a:p>
      </dgm:t>
    </dgm:pt>
    <dgm:pt modelId="{9D20A88A-19B7-4720-87B1-BBB4821D26D6}" type="parTrans" cxnId="{F2A34CDA-F5BA-460F-80BB-7D042C478962}">
      <dgm:prSet/>
      <dgm:spPr/>
      <dgm:t>
        <a:bodyPr/>
        <a:lstStyle/>
        <a:p>
          <a:endParaRPr kumimoji="1" lang="ja-JP" altLang="en-US"/>
        </a:p>
      </dgm:t>
    </dgm:pt>
    <dgm:pt modelId="{597717DD-2A24-4D3F-85AD-A4BEF2726568}" type="sibTrans" cxnId="{F2A34CDA-F5BA-460F-80BB-7D042C478962}">
      <dgm:prSet/>
      <dgm:spPr/>
      <dgm:t>
        <a:bodyPr/>
        <a:lstStyle/>
        <a:p>
          <a:endParaRPr kumimoji="1" lang="ja-JP" altLang="en-US"/>
        </a:p>
      </dgm:t>
    </dgm:pt>
    <dgm:pt modelId="{D7D1619D-A851-4827-8629-E863BE185E7C}">
      <dgm:prSet phldrT="[テキスト]" custT="1"/>
      <dgm:spPr/>
      <dgm:t>
        <a:bodyPr/>
        <a:lstStyle/>
        <a:p>
          <a:pPr algn="ctr">
            <a:lnSpc>
              <a:spcPct val="90000"/>
            </a:lnSpc>
          </a:pPr>
          <a:r>
            <a:rPr kumimoji="1" lang="en-US" altLang="ja-JP" sz="1800" b="1" u="sng" dirty="0"/>
            <a:t>【</a:t>
          </a:r>
          <a:r>
            <a:rPr kumimoji="1" lang="ja-JP" altLang="en-US" sz="1800" b="1" u="sng" dirty="0"/>
            <a:t>復職に向けて</a:t>
          </a:r>
          <a:r>
            <a:rPr kumimoji="1" lang="en-US" altLang="ja-JP" sz="1800" b="1" u="sng" dirty="0"/>
            <a:t>】</a:t>
          </a:r>
        </a:p>
        <a:p>
          <a:pPr>
            <a:lnSpc>
              <a:spcPct val="50000"/>
            </a:lnSpc>
          </a:pPr>
          <a:r>
            <a:rPr kumimoji="1" lang="ja-JP" altLang="en-US" sz="1600" dirty="0"/>
            <a:t>・産業医面談実施。体調、病状、今後の治療スケ　</a:t>
          </a:r>
          <a:endParaRPr kumimoji="1" lang="en-US" altLang="ja-JP" sz="1600" dirty="0"/>
        </a:p>
        <a:p>
          <a:pPr>
            <a:lnSpc>
              <a:spcPct val="50000"/>
            </a:lnSpc>
          </a:pPr>
          <a:r>
            <a:rPr kumimoji="1" lang="ja-JP" altLang="en-US" sz="1600" dirty="0"/>
            <a:t>　ジュールを確認。職場で配慮すること、復職にあたり</a:t>
          </a:r>
          <a:endParaRPr kumimoji="1" lang="en-US" altLang="ja-JP" sz="1600" dirty="0"/>
        </a:p>
        <a:p>
          <a:pPr>
            <a:lnSpc>
              <a:spcPct val="50000"/>
            </a:lnSpc>
          </a:pPr>
          <a:r>
            <a:rPr kumimoji="1" lang="ja-JP" altLang="en-US" sz="1600" dirty="0"/>
            <a:t>　注意すること等産業医と相談する。</a:t>
          </a:r>
          <a:endParaRPr kumimoji="1" lang="en-US" altLang="ja-JP" sz="1600" dirty="0"/>
        </a:p>
        <a:p>
          <a:pPr>
            <a:lnSpc>
              <a:spcPct val="50000"/>
            </a:lnSpc>
          </a:pPr>
          <a:r>
            <a:rPr kumimoji="1" lang="ja-JP" altLang="en-US" sz="1600" dirty="0"/>
            <a:t>・産業医の意見を踏まえ、復職支援プランを作成。</a:t>
          </a:r>
          <a:endParaRPr kumimoji="1" lang="en-US" altLang="ja-JP" sz="1600" dirty="0"/>
        </a:p>
        <a:p>
          <a:pPr>
            <a:lnSpc>
              <a:spcPct val="50000"/>
            </a:lnSpc>
          </a:pPr>
          <a:r>
            <a:rPr kumimoji="1" lang="ja-JP" altLang="en-US" sz="1600" dirty="0"/>
            <a:t>　半日勤務～徐々に体を慣らし、フルタイム勤務など</a:t>
          </a:r>
          <a:endParaRPr kumimoji="1" lang="en-US" altLang="ja-JP" sz="1600" dirty="0"/>
        </a:p>
        <a:p>
          <a:pPr>
            <a:lnSpc>
              <a:spcPct val="50000"/>
            </a:lnSpc>
          </a:pPr>
          <a:r>
            <a:rPr kumimoji="1" lang="ja-JP" altLang="en-US" sz="1600" dirty="0"/>
            <a:t>　復職に向けての計画を立てていく。</a:t>
          </a:r>
          <a:endParaRPr kumimoji="1" lang="en-US" altLang="ja-JP" sz="1600" dirty="0"/>
        </a:p>
        <a:p>
          <a:pPr>
            <a:lnSpc>
              <a:spcPct val="50000"/>
            </a:lnSpc>
          </a:pPr>
          <a:r>
            <a:rPr kumimoji="1" lang="ja-JP" altLang="en-US" sz="1600" dirty="0"/>
            <a:t>・休職の場合、休職・復職判定委員会で復職の可否</a:t>
          </a:r>
          <a:endParaRPr kumimoji="1" lang="en-US" altLang="ja-JP" sz="1600" dirty="0"/>
        </a:p>
        <a:p>
          <a:pPr>
            <a:lnSpc>
              <a:spcPct val="50000"/>
            </a:lnSpc>
          </a:pPr>
          <a:r>
            <a:rPr kumimoji="1" lang="ja-JP" altLang="en-US" sz="1600" dirty="0"/>
            <a:t>　を判断する。</a:t>
          </a:r>
        </a:p>
      </dgm:t>
    </dgm:pt>
    <dgm:pt modelId="{27061504-8E4E-4D54-AF50-9B73BEFA1BFB}" type="parTrans" cxnId="{96C94122-E061-4B66-BAD6-F36F0D3982F1}">
      <dgm:prSet/>
      <dgm:spPr/>
      <dgm:t>
        <a:bodyPr/>
        <a:lstStyle/>
        <a:p>
          <a:endParaRPr kumimoji="1" lang="ja-JP" altLang="en-US"/>
        </a:p>
      </dgm:t>
    </dgm:pt>
    <dgm:pt modelId="{DA9758AB-20AC-4E12-ACBB-34D775B929EA}" type="sibTrans" cxnId="{96C94122-E061-4B66-BAD6-F36F0D3982F1}">
      <dgm:prSet/>
      <dgm:spPr/>
      <dgm:t>
        <a:bodyPr/>
        <a:lstStyle/>
        <a:p>
          <a:endParaRPr kumimoji="1" lang="ja-JP" altLang="en-US"/>
        </a:p>
      </dgm:t>
    </dgm:pt>
    <dgm:pt modelId="{52BAEC32-C7D2-46C1-ABDB-268F6597F356}">
      <dgm:prSet phldrT="[テキスト]" custT="1"/>
      <dgm:spPr/>
      <dgm:t>
        <a:bodyPr anchor="t"/>
        <a:lstStyle/>
        <a:p>
          <a:r>
            <a:rPr kumimoji="1" lang="en-US" altLang="ja-JP" sz="1800" b="1" u="sng" dirty="0"/>
            <a:t>【</a:t>
          </a:r>
          <a:r>
            <a:rPr kumimoji="1" lang="ja-JP" altLang="en-US" sz="1800" b="1" u="sng" dirty="0"/>
            <a:t>復職後</a:t>
          </a:r>
          <a:r>
            <a:rPr kumimoji="1" lang="en-US" altLang="ja-JP" sz="1800" b="1" u="sng" dirty="0"/>
            <a:t>】</a:t>
          </a:r>
        </a:p>
        <a:p>
          <a:r>
            <a:rPr kumimoji="1" lang="ja-JP" altLang="en-US" sz="1600" b="0" u="none" dirty="0"/>
            <a:t>・復職後も産業医面談</a:t>
          </a:r>
          <a:endParaRPr kumimoji="1" lang="en-US" altLang="ja-JP" sz="1600" b="0" u="none" dirty="0"/>
        </a:p>
        <a:p>
          <a:r>
            <a:rPr kumimoji="1" lang="ja-JP" altLang="en-US" sz="1600" b="0" u="none" dirty="0"/>
            <a:t>などで体調や業務　</a:t>
          </a:r>
          <a:endParaRPr kumimoji="1" lang="en-US" altLang="ja-JP" sz="1600" b="0" u="none" dirty="0"/>
        </a:p>
        <a:p>
          <a:r>
            <a:rPr kumimoji="1" lang="ja-JP" altLang="en-US" sz="1600" b="0" u="none" dirty="0"/>
            <a:t>　の状況を確認していく</a:t>
          </a:r>
          <a:r>
            <a:rPr kumimoji="1" lang="ja-JP" altLang="en-US" sz="1800" b="0" u="none" dirty="0"/>
            <a:t>。</a:t>
          </a:r>
        </a:p>
      </dgm:t>
    </dgm:pt>
    <dgm:pt modelId="{0C717FF8-086D-4C64-B20E-12C605091737}" type="parTrans" cxnId="{0B2A41D0-E5E3-4A87-9224-F0F8E186B3D3}">
      <dgm:prSet/>
      <dgm:spPr/>
      <dgm:t>
        <a:bodyPr/>
        <a:lstStyle/>
        <a:p>
          <a:endParaRPr kumimoji="1" lang="ja-JP" altLang="en-US"/>
        </a:p>
      </dgm:t>
    </dgm:pt>
    <dgm:pt modelId="{61FAD9C8-D003-4EDC-847D-877EA474DD0F}" type="sibTrans" cxnId="{0B2A41D0-E5E3-4A87-9224-F0F8E186B3D3}">
      <dgm:prSet/>
      <dgm:spPr/>
      <dgm:t>
        <a:bodyPr/>
        <a:lstStyle/>
        <a:p>
          <a:endParaRPr kumimoji="1" lang="ja-JP" altLang="en-US"/>
        </a:p>
      </dgm:t>
    </dgm:pt>
    <dgm:pt modelId="{CD1A7D72-CC43-4BA2-83EA-7AE95FA112EE}" type="pres">
      <dgm:prSet presAssocID="{0B9E677A-F0F1-4207-96C9-1DE25D9BBDF0}" presName="CompostProcess" presStyleCnt="0">
        <dgm:presLayoutVars>
          <dgm:dir/>
          <dgm:resizeHandles val="exact"/>
        </dgm:presLayoutVars>
      </dgm:prSet>
      <dgm:spPr/>
    </dgm:pt>
    <dgm:pt modelId="{7BF340A1-C949-45C1-9A5C-B27AC9A49950}" type="pres">
      <dgm:prSet presAssocID="{0B9E677A-F0F1-4207-96C9-1DE25D9BBDF0}" presName="arrow" presStyleLbl="bgShp" presStyleIdx="0" presStyleCnt="1" custLinFactNeighborX="-262"/>
      <dgm:spPr/>
    </dgm:pt>
    <dgm:pt modelId="{0D51DA98-408B-4BED-BB68-B810B6019321}" type="pres">
      <dgm:prSet presAssocID="{0B9E677A-F0F1-4207-96C9-1DE25D9BBDF0}" presName="linearProcess" presStyleCnt="0"/>
      <dgm:spPr/>
    </dgm:pt>
    <dgm:pt modelId="{3533257F-31C4-4D66-A3CE-0AF611EB2579}" type="pres">
      <dgm:prSet presAssocID="{EC4C5DC5-B758-4655-871E-2BC05B03AD8B}" presName="textNode" presStyleLbl="node1" presStyleIdx="0" presStyleCnt="3" custScaleX="69391" custScaleY="134577" custLinFactNeighborX="-10062">
        <dgm:presLayoutVars>
          <dgm:bulletEnabled val="1"/>
        </dgm:presLayoutVars>
      </dgm:prSet>
      <dgm:spPr/>
    </dgm:pt>
    <dgm:pt modelId="{9DD4C427-4B41-4BF6-89AC-31A0721F2365}" type="pres">
      <dgm:prSet presAssocID="{597717DD-2A24-4D3F-85AD-A4BEF2726568}" presName="sibTrans" presStyleCnt="0"/>
      <dgm:spPr/>
    </dgm:pt>
    <dgm:pt modelId="{D40E4625-872D-4B08-B0A5-18F5B319088C}" type="pres">
      <dgm:prSet presAssocID="{D7D1619D-A851-4827-8629-E863BE185E7C}" presName="textNode" presStyleLbl="node1" presStyleIdx="1" presStyleCnt="3" custScaleX="109136" custScaleY="137065" custLinFactNeighborX="-22211">
        <dgm:presLayoutVars>
          <dgm:bulletEnabled val="1"/>
        </dgm:presLayoutVars>
      </dgm:prSet>
      <dgm:spPr/>
    </dgm:pt>
    <dgm:pt modelId="{8A2E2EBC-7949-46AA-B417-3AB2F6C15F6C}" type="pres">
      <dgm:prSet presAssocID="{DA9758AB-20AC-4E12-ACBB-34D775B929EA}" presName="sibTrans" presStyleCnt="0"/>
      <dgm:spPr/>
    </dgm:pt>
    <dgm:pt modelId="{F2B027BF-1925-459E-92E2-64E66713ECFF}" type="pres">
      <dgm:prSet presAssocID="{52BAEC32-C7D2-46C1-ABDB-268F6597F356}" presName="textNode" presStyleLbl="node1" presStyleIdx="2" presStyleCnt="3" custScaleX="58102" custScaleY="129828" custLinFactNeighborX="-2516" custLinFactNeighborY="-995">
        <dgm:presLayoutVars>
          <dgm:bulletEnabled val="1"/>
        </dgm:presLayoutVars>
      </dgm:prSet>
      <dgm:spPr/>
    </dgm:pt>
  </dgm:ptLst>
  <dgm:cxnLst>
    <dgm:cxn modelId="{33825012-3226-4CC6-BF96-44A6D9AAA2A7}" type="presOf" srcId="{0B9E677A-F0F1-4207-96C9-1DE25D9BBDF0}" destId="{CD1A7D72-CC43-4BA2-83EA-7AE95FA112EE}" srcOrd="0" destOrd="0" presId="urn:microsoft.com/office/officeart/2005/8/layout/hProcess9"/>
    <dgm:cxn modelId="{96C94122-E061-4B66-BAD6-F36F0D3982F1}" srcId="{0B9E677A-F0F1-4207-96C9-1DE25D9BBDF0}" destId="{D7D1619D-A851-4827-8629-E863BE185E7C}" srcOrd="1" destOrd="0" parTransId="{27061504-8E4E-4D54-AF50-9B73BEFA1BFB}" sibTransId="{DA9758AB-20AC-4E12-ACBB-34D775B929EA}"/>
    <dgm:cxn modelId="{E7E8B99E-BED5-4CC4-AFA3-7348CD72FBE0}" type="presOf" srcId="{EC4C5DC5-B758-4655-871E-2BC05B03AD8B}" destId="{3533257F-31C4-4D66-A3CE-0AF611EB2579}" srcOrd="0" destOrd="0" presId="urn:microsoft.com/office/officeart/2005/8/layout/hProcess9"/>
    <dgm:cxn modelId="{E948E3B4-AF4F-4736-99A2-793575C08067}" type="presOf" srcId="{52BAEC32-C7D2-46C1-ABDB-268F6597F356}" destId="{F2B027BF-1925-459E-92E2-64E66713ECFF}" srcOrd="0" destOrd="0" presId="urn:microsoft.com/office/officeart/2005/8/layout/hProcess9"/>
    <dgm:cxn modelId="{0B2A41D0-E5E3-4A87-9224-F0F8E186B3D3}" srcId="{0B9E677A-F0F1-4207-96C9-1DE25D9BBDF0}" destId="{52BAEC32-C7D2-46C1-ABDB-268F6597F356}" srcOrd="2" destOrd="0" parTransId="{0C717FF8-086D-4C64-B20E-12C605091737}" sibTransId="{61FAD9C8-D003-4EDC-847D-877EA474DD0F}"/>
    <dgm:cxn modelId="{F2A34CDA-F5BA-460F-80BB-7D042C478962}" srcId="{0B9E677A-F0F1-4207-96C9-1DE25D9BBDF0}" destId="{EC4C5DC5-B758-4655-871E-2BC05B03AD8B}" srcOrd="0" destOrd="0" parTransId="{9D20A88A-19B7-4720-87B1-BBB4821D26D6}" sibTransId="{597717DD-2A24-4D3F-85AD-A4BEF2726568}"/>
    <dgm:cxn modelId="{095BF3DB-2A5B-4B11-8A54-A7EED886C82B}" type="presOf" srcId="{D7D1619D-A851-4827-8629-E863BE185E7C}" destId="{D40E4625-872D-4B08-B0A5-18F5B319088C}" srcOrd="0" destOrd="0" presId="urn:microsoft.com/office/officeart/2005/8/layout/hProcess9"/>
    <dgm:cxn modelId="{0251DC74-E510-421E-954C-CA3C1F7C1ED6}" type="presParOf" srcId="{CD1A7D72-CC43-4BA2-83EA-7AE95FA112EE}" destId="{7BF340A1-C949-45C1-9A5C-B27AC9A49950}" srcOrd="0" destOrd="0" presId="urn:microsoft.com/office/officeart/2005/8/layout/hProcess9"/>
    <dgm:cxn modelId="{BA4D3D8F-5A45-4230-B3D4-EB6840443342}" type="presParOf" srcId="{CD1A7D72-CC43-4BA2-83EA-7AE95FA112EE}" destId="{0D51DA98-408B-4BED-BB68-B810B6019321}" srcOrd="1" destOrd="0" presId="urn:microsoft.com/office/officeart/2005/8/layout/hProcess9"/>
    <dgm:cxn modelId="{43EA3E53-76E5-46B9-B1D0-B8D784F983E5}" type="presParOf" srcId="{0D51DA98-408B-4BED-BB68-B810B6019321}" destId="{3533257F-31C4-4D66-A3CE-0AF611EB2579}" srcOrd="0" destOrd="0" presId="urn:microsoft.com/office/officeart/2005/8/layout/hProcess9"/>
    <dgm:cxn modelId="{A3E07FFD-B45A-4DB6-8591-907E78E9D453}" type="presParOf" srcId="{0D51DA98-408B-4BED-BB68-B810B6019321}" destId="{9DD4C427-4B41-4BF6-89AC-31A0721F2365}" srcOrd="1" destOrd="0" presId="urn:microsoft.com/office/officeart/2005/8/layout/hProcess9"/>
    <dgm:cxn modelId="{3D7DE7D4-67F5-46B6-9460-07B4E2D1B588}" type="presParOf" srcId="{0D51DA98-408B-4BED-BB68-B810B6019321}" destId="{D40E4625-872D-4B08-B0A5-18F5B319088C}" srcOrd="2" destOrd="0" presId="urn:microsoft.com/office/officeart/2005/8/layout/hProcess9"/>
    <dgm:cxn modelId="{C10ED824-FB19-4E2C-A6BA-76370A3F9E2E}" type="presParOf" srcId="{0D51DA98-408B-4BED-BB68-B810B6019321}" destId="{8A2E2EBC-7949-46AA-B417-3AB2F6C15F6C}" srcOrd="3" destOrd="0" presId="urn:microsoft.com/office/officeart/2005/8/layout/hProcess9"/>
    <dgm:cxn modelId="{7344F81F-405A-4973-A339-23C2BAB4CFBD}" type="presParOf" srcId="{0D51DA98-408B-4BED-BB68-B810B6019321}" destId="{F2B027BF-1925-459E-92E2-64E66713ECFF}"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F340A1-C949-45C1-9A5C-B27AC9A49950}">
      <dsp:nvSpPr>
        <dsp:cNvPr id="0" name=""/>
        <dsp:cNvSpPr/>
      </dsp:nvSpPr>
      <dsp:spPr>
        <a:xfrm>
          <a:off x="846747" y="0"/>
          <a:ext cx="9890140" cy="613317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533257F-31C4-4D66-A3CE-0AF611EB2579}">
      <dsp:nvSpPr>
        <dsp:cNvPr id="0" name=""/>
        <dsp:cNvSpPr/>
      </dsp:nvSpPr>
      <dsp:spPr>
        <a:xfrm>
          <a:off x="0" y="1415817"/>
          <a:ext cx="3106856" cy="330153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ctr" defTabSz="800100">
            <a:lnSpc>
              <a:spcPct val="90000"/>
            </a:lnSpc>
            <a:spcBef>
              <a:spcPct val="0"/>
            </a:spcBef>
            <a:spcAft>
              <a:spcPct val="35000"/>
            </a:spcAft>
            <a:buNone/>
          </a:pPr>
          <a:r>
            <a:rPr kumimoji="1" lang="en-US" altLang="ja-JP" sz="1800" b="1" u="sng" kern="1200" dirty="0"/>
            <a:t>【</a:t>
          </a:r>
          <a:r>
            <a:rPr kumimoji="1" lang="ja-JP" altLang="en-US" sz="1800" b="1" u="sng" kern="1200" dirty="0"/>
            <a:t>療養中</a:t>
          </a:r>
          <a:r>
            <a:rPr kumimoji="1" lang="en-US" altLang="ja-JP" sz="1800" b="1" u="sng" kern="1200" dirty="0"/>
            <a:t>】</a:t>
          </a:r>
        </a:p>
        <a:p>
          <a:pPr marL="0" lvl="0" indent="0" algn="l" defTabSz="800100">
            <a:lnSpc>
              <a:spcPct val="70000"/>
            </a:lnSpc>
            <a:spcBef>
              <a:spcPct val="0"/>
            </a:spcBef>
            <a:spcAft>
              <a:spcPct val="35000"/>
            </a:spcAft>
            <a:buNone/>
          </a:pPr>
          <a:r>
            <a:rPr kumimoji="1" lang="ja-JP" altLang="en-US" sz="1600" kern="1200" dirty="0"/>
            <a:t>・療養に専念する。</a:t>
          </a:r>
          <a:endParaRPr kumimoji="1" lang="en-US" altLang="ja-JP" sz="1600" kern="1200" dirty="0"/>
        </a:p>
        <a:p>
          <a:pPr marL="0" lvl="0" indent="0" algn="l" defTabSz="800100">
            <a:lnSpc>
              <a:spcPct val="70000"/>
            </a:lnSpc>
            <a:spcBef>
              <a:spcPct val="0"/>
            </a:spcBef>
            <a:spcAft>
              <a:spcPct val="35000"/>
            </a:spcAft>
            <a:buNone/>
          </a:pPr>
          <a:r>
            <a:rPr kumimoji="1" lang="ja-JP" altLang="en-US" sz="1600" kern="1200" dirty="0"/>
            <a:t>・復職について話が出てきたら、上司に報告する。</a:t>
          </a:r>
          <a:endParaRPr kumimoji="1" lang="en-US" altLang="ja-JP" sz="1600" kern="1200" dirty="0"/>
        </a:p>
        <a:p>
          <a:pPr marL="0" lvl="0" indent="0" algn="l" defTabSz="800100">
            <a:lnSpc>
              <a:spcPct val="70000"/>
            </a:lnSpc>
            <a:spcBef>
              <a:spcPct val="0"/>
            </a:spcBef>
            <a:spcAft>
              <a:spcPct val="35000"/>
            </a:spcAft>
            <a:buNone/>
          </a:pPr>
          <a:r>
            <a:rPr kumimoji="1" lang="ja-JP" altLang="en-US" sz="1600" kern="1200" dirty="0"/>
            <a:t>・復職を見据え、昼間外出をする、　通勤の練習をするなど復職を想定して体を慣らし始める。</a:t>
          </a:r>
          <a:endParaRPr kumimoji="1" lang="en-US" altLang="ja-JP" sz="1600" kern="1200" dirty="0"/>
        </a:p>
      </dsp:txBody>
      <dsp:txXfrm>
        <a:off x="151664" y="1567481"/>
        <a:ext cx="2803528" cy="2998206"/>
      </dsp:txXfrm>
    </dsp:sp>
    <dsp:sp modelId="{D40E4625-872D-4B08-B0A5-18F5B319088C}">
      <dsp:nvSpPr>
        <dsp:cNvPr id="0" name=""/>
        <dsp:cNvSpPr/>
      </dsp:nvSpPr>
      <dsp:spPr>
        <a:xfrm>
          <a:off x="3512155" y="1385299"/>
          <a:ext cx="4886367" cy="336257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kumimoji="1" lang="en-US" altLang="ja-JP" sz="1800" b="1" u="sng" kern="1200" dirty="0"/>
            <a:t>【</a:t>
          </a:r>
          <a:r>
            <a:rPr kumimoji="1" lang="ja-JP" altLang="en-US" sz="1800" b="1" u="sng" kern="1200" dirty="0"/>
            <a:t>復職に向けて</a:t>
          </a:r>
          <a:r>
            <a:rPr kumimoji="1" lang="en-US" altLang="ja-JP" sz="1800" b="1" u="sng" kern="1200" dirty="0"/>
            <a:t>】</a:t>
          </a:r>
        </a:p>
        <a:p>
          <a:pPr marL="0" lvl="0" indent="0" defTabSz="800100">
            <a:lnSpc>
              <a:spcPct val="50000"/>
            </a:lnSpc>
            <a:spcBef>
              <a:spcPct val="0"/>
            </a:spcBef>
            <a:spcAft>
              <a:spcPct val="35000"/>
            </a:spcAft>
            <a:buNone/>
          </a:pPr>
          <a:r>
            <a:rPr kumimoji="1" lang="ja-JP" altLang="en-US" sz="1600" kern="1200" dirty="0"/>
            <a:t>・産業医面談実施。体調、病状、今後の治療スケ　</a:t>
          </a:r>
          <a:endParaRPr kumimoji="1" lang="en-US" altLang="ja-JP" sz="1600" kern="1200" dirty="0"/>
        </a:p>
        <a:p>
          <a:pPr marL="0" lvl="0" indent="0" defTabSz="800100">
            <a:lnSpc>
              <a:spcPct val="50000"/>
            </a:lnSpc>
            <a:spcBef>
              <a:spcPct val="0"/>
            </a:spcBef>
            <a:spcAft>
              <a:spcPct val="35000"/>
            </a:spcAft>
            <a:buNone/>
          </a:pPr>
          <a:r>
            <a:rPr kumimoji="1" lang="ja-JP" altLang="en-US" sz="1600" kern="1200" dirty="0"/>
            <a:t>　ジュールを確認。職場で配慮すること、復職にあたり</a:t>
          </a:r>
          <a:endParaRPr kumimoji="1" lang="en-US" altLang="ja-JP" sz="1600" kern="1200" dirty="0"/>
        </a:p>
        <a:p>
          <a:pPr marL="0" lvl="0" indent="0" defTabSz="800100">
            <a:lnSpc>
              <a:spcPct val="50000"/>
            </a:lnSpc>
            <a:spcBef>
              <a:spcPct val="0"/>
            </a:spcBef>
            <a:spcAft>
              <a:spcPct val="35000"/>
            </a:spcAft>
            <a:buNone/>
          </a:pPr>
          <a:r>
            <a:rPr kumimoji="1" lang="ja-JP" altLang="en-US" sz="1600" kern="1200" dirty="0"/>
            <a:t>　注意すること等産業医と相談する。</a:t>
          </a:r>
          <a:endParaRPr kumimoji="1" lang="en-US" altLang="ja-JP" sz="1600" kern="1200" dirty="0"/>
        </a:p>
        <a:p>
          <a:pPr marL="0" lvl="0" indent="0" defTabSz="800100">
            <a:lnSpc>
              <a:spcPct val="50000"/>
            </a:lnSpc>
            <a:spcBef>
              <a:spcPct val="0"/>
            </a:spcBef>
            <a:spcAft>
              <a:spcPct val="35000"/>
            </a:spcAft>
            <a:buNone/>
          </a:pPr>
          <a:r>
            <a:rPr kumimoji="1" lang="ja-JP" altLang="en-US" sz="1600" kern="1200" dirty="0"/>
            <a:t>・産業医の意見を踏まえ、復職支援プランを作成。</a:t>
          </a:r>
          <a:endParaRPr kumimoji="1" lang="en-US" altLang="ja-JP" sz="1600" kern="1200" dirty="0"/>
        </a:p>
        <a:p>
          <a:pPr marL="0" lvl="0" indent="0" defTabSz="800100">
            <a:lnSpc>
              <a:spcPct val="50000"/>
            </a:lnSpc>
            <a:spcBef>
              <a:spcPct val="0"/>
            </a:spcBef>
            <a:spcAft>
              <a:spcPct val="35000"/>
            </a:spcAft>
            <a:buNone/>
          </a:pPr>
          <a:r>
            <a:rPr kumimoji="1" lang="ja-JP" altLang="en-US" sz="1600" kern="1200" dirty="0"/>
            <a:t>　半日勤務～徐々に体を慣らし、フルタイム勤務など</a:t>
          </a:r>
          <a:endParaRPr kumimoji="1" lang="en-US" altLang="ja-JP" sz="1600" kern="1200" dirty="0"/>
        </a:p>
        <a:p>
          <a:pPr marL="0" lvl="0" indent="0" defTabSz="800100">
            <a:lnSpc>
              <a:spcPct val="50000"/>
            </a:lnSpc>
            <a:spcBef>
              <a:spcPct val="0"/>
            </a:spcBef>
            <a:spcAft>
              <a:spcPct val="35000"/>
            </a:spcAft>
            <a:buNone/>
          </a:pPr>
          <a:r>
            <a:rPr kumimoji="1" lang="ja-JP" altLang="en-US" sz="1600" kern="1200" dirty="0"/>
            <a:t>　復職に向けての計画を立てていく。</a:t>
          </a:r>
          <a:endParaRPr kumimoji="1" lang="en-US" altLang="ja-JP" sz="1600" kern="1200" dirty="0"/>
        </a:p>
        <a:p>
          <a:pPr marL="0" lvl="0" indent="0" defTabSz="800100">
            <a:lnSpc>
              <a:spcPct val="50000"/>
            </a:lnSpc>
            <a:spcBef>
              <a:spcPct val="0"/>
            </a:spcBef>
            <a:spcAft>
              <a:spcPct val="35000"/>
            </a:spcAft>
            <a:buNone/>
          </a:pPr>
          <a:r>
            <a:rPr kumimoji="1" lang="ja-JP" altLang="en-US" sz="1600" kern="1200" dirty="0"/>
            <a:t>・休職の場合、休職・復職判定委員会で復職の可否</a:t>
          </a:r>
          <a:endParaRPr kumimoji="1" lang="en-US" altLang="ja-JP" sz="1600" kern="1200" dirty="0"/>
        </a:p>
        <a:p>
          <a:pPr marL="0" lvl="0" indent="0" defTabSz="800100">
            <a:lnSpc>
              <a:spcPct val="50000"/>
            </a:lnSpc>
            <a:spcBef>
              <a:spcPct val="0"/>
            </a:spcBef>
            <a:spcAft>
              <a:spcPct val="35000"/>
            </a:spcAft>
            <a:buNone/>
          </a:pPr>
          <a:r>
            <a:rPr kumimoji="1" lang="ja-JP" altLang="en-US" sz="1600" kern="1200" dirty="0"/>
            <a:t>　を判断する。</a:t>
          </a:r>
        </a:p>
      </dsp:txBody>
      <dsp:txXfrm>
        <a:off x="3676302" y="1549446"/>
        <a:ext cx="4558073" cy="3034277"/>
      </dsp:txXfrm>
    </dsp:sp>
    <dsp:sp modelId="{F2B027BF-1925-459E-92E2-64E66713ECFF}">
      <dsp:nvSpPr>
        <dsp:cNvPr id="0" name=""/>
        <dsp:cNvSpPr/>
      </dsp:nvSpPr>
      <dsp:spPr>
        <a:xfrm>
          <a:off x="9018864" y="1449660"/>
          <a:ext cx="2601412" cy="318502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ctr" defTabSz="800100">
            <a:lnSpc>
              <a:spcPct val="90000"/>
            </a:lnSpc>
            <a:spcBef>
              <a:spcPct val="0"/>
            </a:spcBef>
            <a:spcAft>
              <a:spcPct val="35000"/>
            </a:spcAft>
            <a:buNone/>
          </a:pPr>
          <a:r>
            <a:rPr kumimoji="1" lang="en-US" altLang="ja-JP" sz="1800" b="1" u="sng" kern="1200" dirty="0"/>
            <a:t>【</a:t>
          </a:r>
          <a:r>
            <a:rPr kumimoji="1" lang="ja-JP" altLang="en-US" sz="1800" b="1" u="sng" kern="1200" dirty="0"/>
            <a:t>復職後</a:t>
          </a:r>
          <a:r>
            <a:rPr kumimoji="1" lang="en-US" altLang="ja-JP" sz="1800" b="1" u="sng" kern="1200" dirty="0"/>
            <a:t>】</a:t>
          </a:r>
        </a:p>
        <a:p>
          <a:pPr marL="0" lvl="0" indent="0" algn="ctr" defTabSz="800100">
            <a:lnSpc>
              <a:spcPct val="90000"/>
            </a:lnSpc>
            <a:spcBef>
              <a:spcPct val="0"/>
            </a:spcBef>
            <a:spcAft>
              <a:spcPct val="35000"/>
            </a:spcAft>
            <a:buNone/>
          </a:pPr>
          <a:r>
            <a:rPr kumimoji="1" lang="ja-JP" altLang="en-US" sz="1600" b="0" u="none" kern="1200" dirty="0"/>
            <a:t>・復職後も産業医面談</a:t>
          </a:r>
          <a:endParaRPr kumimoji="1" lang="en-US" altLang="ja-JP" sz="1600" b="0" u="none" kern="1200" dirty="0"/>
        </a:p>
        <a:p>
          <a:pPr marL="0" lvl="0" indent="0" algn="ctr" defTabSz="800100">
            <a:lnSpc>
              <a:spcPct val="90000"/>
            </a:lnSpc>
            <a:spcBef>
              <a:spcPct val="0"/>
            </a:spcBef>
            <a:spcAft>
              <a:spcPct val="35000"/>
            </a:spcAft>
            <a:buNone/>
          </a:pPr>
          <a:r>
            <a:rPr kumimoji="1" lang="ja-JP" altLang="en-US" sz="1600" b="0" u="none" kern="1200" dirty="0"/>
            <a:t>などで体調や業務　</a:t>
          </a:r>
          <a:endParaRPr kumimoji="1" lang="en-US" altLang="ja-JP" sz="1600" b="0" u="none" kern="1200" dirty="0"/>
        </a:p>
        <a:p>
          <a:pPr marL="0" lvl="0" indent="0" algn="ctr" defTabSz="800100">
            <a:lnSpc>
              <a:spcPct val="90000"/>
            </a:lnSpc>
            <a:spcBef>
              <a:spcPct val="0"/>
            </a:spcBef>
            <a:spcAft>
              <a:spcPct val="35000"/>
            </a:spcAft>
            <a:buNone/>
          </a:pPr>
          <a:r>
            <a:rPr kumimoji="1" lang="ja-JP" altLang="en-US" sz="1600" b="0" u="none" kern="1200" dirty="0"/>
            <a:t>　の状況を確認していく</a:t>
          </a:r>
          <a:r>
            <a:rPr kumimoji="1" lang="ja-JP" altLang="en-US" sz="1800" b="0" u="none" kern="1200" dirty="0"/>
            <a:t>。</a:t>
          </a:r>
        </a:p>
      </dsp:txBody>
      <dsp:txXfrm>
        <a:off x="9145854" y="1576650"/>
        <a:ext cx="2347432" cy="2931048"/>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59A9B6DA-0719-4694-B64A-54D4ACCB3FFB}" type="datetimeFigureOut">
              <a:rPr kumimoji="1" lang="ja-JP" altLang="en-US" smtClean="0"/>
              <a:t>2022/9/14</a:t>
            </a:fld>
            <a:endParaRPr kumimoji="1" lang="ja-JP" altLang="en-US"/>
          </a:p>
        </p:txBody>
      </p:sp>
      <p:sp>
        <p:nvSpPr>
          <p:cNvPr id="4" name="フッター プレースホルダー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CD143936-F165-44DD-9BC6-50041D20EAF0}" type="slidenum">
              <a:rPr kumimoji="1" lang="ja-JP" altLang="en-US" smtClean="0"/>
              <a:t>‹#›</a:t>
            </a:fld>
            <a:endParaRPr kumimoji="1" lang="ja-JP" altLang="en-US"/>
          </a:p>
        </p:txBody>
      </p:sp>
    </p:spTree>
    <p:extLst>
      <p:ext uri="{BB962C8B-B14F-4D97-AF65-F5344CB8AC3E}">
        <p14:creationId xmlns:p14="http://schemas.microsoft.com/office/powerpoint/2010/main" val="2870246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AF36EB56-21BA-4467-AC81-3115B754415B}" type="datetimeFigureOut">
              <a:rPr kumimoji="1" lang="ja-JP" altLang="en-US" smtClean="0"/>
              <a:t>2022/9/14</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D8D3D3B8-35D5-40DD-A03D-74C21171775A}" type="slidenum">
              <a:rPr kumimoji="1" lang="ja-JP" altLang="en-US" smtClean="0"/>
              <a:t>‹#›</a:t>
            </a:fld>
            <a:endParaRPr kumimoji="1" lang="ja-JP" altLang="en-US"/>
          </a:p>
        </p:txBody>
      </p:sp>
    </p:spTree>
    <p:extLst>
      <p:ext uri="{BB962C8B-B14F-4D97-AF65-F5344CB8AC3E}">
        <p14:creationId xmlns:p14="http://schemas.microsoft.com/office/powerpoint/2010/main" val="21327549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2022</a:t>
            </a:r>
            <a:r>
              <a:rPr kumimoji="1" lang="ja-JP" altLang="en-US" dirty="0"/>
              <a:t>年</a:t>
            </a:r>
            <a:r>
              <a:rPr kumimoji="1" lang="en-US" altLang="ja-JP" dirty="0"/>
              <a:t>2</a:t>
            </a:r>
            <a:r>
              <a:rPr kumimoji="1" lang="ja-JP" altLang="en-US" dirty="0"/>
              <a:t>月作成</a:t>
            </a:r>
          </a:p>
        </p:txBody>
      </p:sp>
      <p:sp>
        <p:nvSpPr>
          <p:cNvPr id="4" name="スライド番号プレースホルダー 3"/>
          <p:cNvSpPr>
            <a:spLocks noGrp="1"/>
          </p:cNvSpPr>
          <p:nvPr>
            <p:ph type="sldNum" sz="quarter" idx="10"/>
          </p:nvPr>
        </p:nvSpPr>
        <p:spPr/>
        <p:txBody>
          <a:bodyPr/>
          <a:lstStyle/>
          <a:p>
            <a:fld id="{D8D3D3B8-35D5-40DD-A03D-74C21171775A}" type="slidenum">
              <a:rPr kumimoji="1" lang="ja-JP" altLang="en-US" smtClean="0"/>
              <a:t>1</a:t>
            </a:fld>
            <a:endParaRPr kumimoji="1" lang="ja-JP" altLang="en-US"/>
          </a:p>
        </p:txBody>
      </p:sp>
    </p:spTree>
    <p:extLst>
      <p:ext uri="{BB962C8B-B14F-4D97-AF65-F5344CB8AC3E}">
        <p14:creationId xmlns:p14="http://schemas.microsoft.com/office/powerpoint/2010/main" val="12278751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8D3D3B8-35D5-40DD-A03D-74C21171775A}" type="slidenum">
              <a:rPr kumimoji="1" lang="ja-JP" altLang="en-US" smtClean="0"/>
              <a:t>10</a:t>
            </a:fld>
            <a:endParaRPr kumimoji="1" lang="ja-JP" altLang="en-US"/>
          </a:p>
        </p:txBody>
      </p:sp>
    </p:spTree>
    <p:extLst>
      <p:ext uri="{BB962C8B-B14F-4D97-AF65-F5344CB8AC3E}">
        <p14:creationId xmlns:p14="http://schemas.microsoft.com/office/powerpoint/2010/main" val="1471654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8D3D3B8-35D5-40DD-A03D-74C21171775A}" type="slidenum">
              <a:rPr kumimoji="1" lang="ja-JP" altLang="en-US" smtClean="0"/>
              <a:t>11</a:t>
            </a:fld>
            <a:endParaRPr kumimoji="1" lang="ja-JP" altLang="en-US"/>
          </a:p>
        </p:txBody>
      </p:sp>
    </p:spTree>
    <p:extLst>
      <p:ext uri="{BB962C8B-B14F-4D97-AF65-F5344CB8AC3E}">
        <p14:creationId xmlns:p14="http://schemas.microsoft.com/office/powerpoint/2010/main" val="16179945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8D3D3B8-35D5-40DD-A03D-74C21171775A}" type="slidenum">
              <a:rPr kumimoji="1" lang="ja-JP" altLang="en-US" smtClean="0"/>
              <a:t>14</a:t>
            </a:fld>
            <a:endParaRPr kumimoji="1" lang="ja-JP" altLang="en-US"/>
          </a:p>
        </p:txBody>
      </p:sp>
    </p:spTree>
    <p:extLst>
      <p:ext uri="{BB962C8B-B14F-4D97-AF65-F5344CB8AC3E}">
        <p14:creationId xmlns:p14="http://schemas.microsoft.com/office/powerpoint/2010/main" val="24350770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8D3D3B8-35D5-40DD-A03D-74C21171775A}" type="slidenum">
              <a:rPr kumimoji="1" lang="ja-JP" altLang="en-US" smtClean="0"/>
              <a:t>2</a:t>
            </a:fld>
            <a:endParaRPr kumimoji="1" lang="ja-JP" altLang="en-US"/>
          </a:p>
        </p:txBody>
      </p:sp>
    </p:spTree>
    <p:extLst>
      <p:ext uri="{BB962C8B-B14F-4D97-AF65-F5344CB8AC3E}">
        <p14:creationId xmlns:p14="http://schemas.microsoft.com/office/powerpoint/2010/main" val="4206432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8D3D3B8-35D5-40DD-A03D-74C21171775A}" type="slidenum">
              <a:rPr kumimoji="1" lang="ja-JP" altLang="en-US" smtClean="0"/>
              <a:t>3</a:t>
            </a:fld>
            <a:endParaRPr kumimoji="1" lang="ja-JP" altLang="en-US"/>
          </a:p>
        </p:txBody>
      </p:sp>
    </p:spTree>
    <p:extLst>
      <p:ext uri="{BB962C8B-B14F-4D97-AF65-F5344CB8AC3E}">
        <p14:creationId xmlns:p14="http://schemas.microsoft.com/office/powerpoint/2010/main" val="17926673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8D3D3B8-35D5-40DD-A03D-74C21171775A}" type="slidenum">
              <a:rPr kumimoji="1" lang="ja-JP" altLang="en-US" smtClean="0"/>
              <a:t>4</a:t>
            </a:fld>
            <a:endParaRPr kumimoji="1" lang="ja-JP" altLang="en-US"/>
          </a:p>
        </p:txBody>
      </p:sp>
    </p:spTree>
    <p:extLst>
      <p:ext uri="{BB962C8B-B14F-4D97-AF65-F5344CB8AC3E}">
        <p14:creationId xmlns:p14="http://schemas.microsoft.com/office/powerpoint/2010/main" val="37153797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D8D3D3B8-35D5-40DD-A03D-74C21171775A}" type="slidenum">
              <a:rPr kumimoji="1" lang="ja-JP" altLang="en-US" smtClean="0"/>
              <a:t>5</a:t>
            </a:fld>
            <a:endParaRPr kumimoji="1" lang="ja-JP" altLang="en-US"/>
          </a:p>
        </p:txBody>
      </p:sp>
    </p:spTree>
    <p:extLst>
      <p:ext uri="{BB962C8B-B14F-4D97-AF65-F5344CB8AC3E}">
        <p14:creationId xmlns:p14="http://schemas.microsoft.com/office/powerpoint/2010/main" val="6851507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8D3D3B8-35D5-40DD-A03D-74C21171775A}" type="slidenum">
              <a:rPr kumimoji="1" lang="ja-JP" altLang="en-US" smtClean="0"/>
              <a:t>6</a:t>
            </a:fld>
            <a:endParaRPr kumimoji="1" lang="ja-JP" altLang="en-US"/>
          </a:p>
        </p:txBody>
      </p:sp>
    </p:spTree>
    <p:extLst>
      <p:ext uri="{BB962C8B-B14F-4D97-AF65-F5344CB8AC3E}">
        <p14:creationId xmlns:p14="http://schemas.microsoft.com/office/powerpoint/2010/main" val="37967949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a:p>
            <a:endParaRPr kumimoji="1" lang="ja-JP" altLang="en-US" dirty="0"/>
          </a:p>
          <a:p>
            <a:endParaRPr kumimoji="1" lang="ja-JP" altLang="en-US" dirty="0"/>
          </a:p>
        </p:txBody>
      </p:sp>
      <p:sp>
        <p:nvSpPr>
          <p:cNvPr id="4" name="スライド番号プレースホルダー 3"/>
          <p:cNvSpPr>
            <a:spLocks noGrp="1"/>
          </p:cNvSpPr>
          <p:nvPr>
            <p:ph type="sldNum" sz="quarter" idx="10"/>
          </p:nvPr>
        </p:nvSpPr>
        <p:spPr/>
        <p:txBody>
          <a:bodyPr/>
          <a:lstStyle/>
          <a:p>
            <a:fld id="{D8D3D3B8-35D5-40DD-A03D-74C21171775A}" type="slidenum">
              <a:rPr kumimoji="1" lang="ja-JP" altLang="en-US" smtClean="0"/>
              <a:t>7</a:t>
            </a:fld>
            <a:endParaRPr kumimoji="1" lang="ja-JP" altLang="en-US"/>
          </a:p>
        </p:txBody>
      </p:sp>
    </p:spTree>
    <p:extLst>
      <p:ext uri="{BB962C8B-B14F-4D97-AF65-F5344CB8AC3E}">
        <p14:creationId xmlns:p14="http://schemas.microsoft.com/office/powerpoint/2010/main" val="27000516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a:p>
            <a:endParaRPr kumimoji="1" lang="en-US" altLang="ja-JP" dirty="0"/>
          </a:p>
        </p:txBody>
      </p:sp>
      <p:sp>
        <p:nvSpPr>
          <p:cNvPr id="4" name="スライド番号プレースホルダー 3"/>
          <p:cNvSpPr>
            <a:spLocks noGrp="1"/>
          </p:cNvSpPr>
          <p:nvPr>
            <p:ph type="sldNum" sz="quarter" idx="10"/>
          </p:nvPr>
        </p:nvSpPr>
        <p:spPr/>
        <p:txBody>
          <a:bodyPr/>
          <a:lstStyle/>
          <a:p>
            <a:fld id="{D8D3D3B8-35D5-40DD-A03D-74C21171775A}" type="slidenum">
              <a:rPr kumimoji="1" lang="ja-JP" altLang="en-US" smtClean="0"/>
              <a:t>8</a:t>
            </a:fld>
            <a:endParaRPr kumimoji="1" lang="ja-JP" altLang="en-US"/>
          </a:p>
        </p:txBody>
      </p:sp>
    </p:spTree>
    <p:extLst>
      <p:ext uri="{BB962C8B-B14F-4D97-AF65-F5344CB8AC3E}">
        <p14:creationId xmlns:p14="http://schemas.microsoft.com/office/powerpoint/2010/main" val="42413547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D8D3D3B8-35D5-40DD-A03D-74C21171775A}" type="slidenum">
              <a:rPr kumimoji="1" lang="ja-JP" altLang="en-US" smtClean="0"/>
              <a:t>9</a:t>
            </a:fld>
            <a:endParaRPr kumimoji="1" lang="ja-JP" altLang="en-US"/>
          </a:p>
        </p:txBody>
      </p:sp>
    </p:spTree>
    <p:extLst>
      <p:ext uri="{BB962C8B-B14F-4D97-AF65-F5344CB8AC3E}">
        <p14:creationId xmlns:p14="http://schemas.microsoft.com/office/powerpoint/2010/main" val="10980351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14523393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1552184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3885705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3833043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1909092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2284941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1471329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30780989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3838959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1789666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1748791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9AC9D5-5EC4-4870-837A-F03CE8BC63B1}" type="datetimeFigureOut">
              <a:rPr kumimoji="1" lang="ja-JP" altLang="en-US" smtClean="0"/>
              <a:t>2022/9/14</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9321918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gan-challenger.org/research/"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45988" y="1767015"/>
            <a:ext cx="10812162" cy="3385752"/>
          </a:xfrm>
        </p:spPr>
        <p:txBody>
          <a:bodyPr anchor="t">
            <a:normAutofit/>
          </a:bodyPr>
          <a:lstStyle/>
          <a:p>
            <a:r>
              <a:rPr lang="ja-JP" altLang="en-US" sz="7200" dirty="0"/>
              <a:t>　</a:t>
            </a:r>
            <a:r>
              <a:rPr lang="ja-JP" altLang="en-US" dirty="0"/>
              <a:t>がんなど治療と就労の</a:t>
            </a:r>
            <a:br>
              <a:rPr lang="en-US" altLang="ja-JP" dirty="0"/>
            </a:br>
            <a:r>
              <a:rPr lang="ja-JP" altLang="en-US" dirty="0"/>
              <a:t>　両立支援ガイドブック</a:t>
            </a:r>
            <a:endParaRPr kumimoji="1" lang="ja-JP" altLang="en-US" dirty="0"/>
          </a:p>
        </p:txBody>
      </p:sp>
      <p:sp>
        <p:nvSpPr>
          <p:cNvPr id="3" name="サブタイトル 2"/>
          <p:cNvSpPr>
            <a:spLocks noGrp="1"/>
          </p:cNvSpPr>
          <p:nvPr>
            <p:ph type="subTitle" idx="1"/>
          </p:nvPr>
        </p:nvSpPr>
        <p:spPr>
          <a:xfrm>
            <a:off x="1276865" y="3816280"/>
            <a:ext cx="9144000" cy="1655762"/>
          </a:xfrm>
        </p:spPr>
        <p:txBody>
          <a:bodyPr>
            <a:normAutofit/>
          </a:bodyPr>
          <a:lstStyle/>
          <a:p>
            <a:r>
              <a:rPr kumimoji="1" lang="ja-JP" altLang="en-US" sz="2800" dirty="0"/>
              <a:t>～病気になっても安心して働けるしくみ～</a:t>
            </a:r>
            <a:endParaRPr kumimoji="1" lang="en-US" altLang="ja-JP" sz="2800" dirty="0"/>
          </a:p>
          <a:p>
            <a:endParaRPr lang="en-US" altLang="ja-JP" sz="2800" dirty="0"/>
          </a:p>
          <a:p>
            <a:r>
              <a:rPr kumimoji="1" lang="ja-JP" altLang="en-US" sz="2800" dirty="0"/>
              <a:t>サッポロビール株式会社</a:t>
            </a:r>
          </a:p>
        </p:txBody>
      </p:sp>
      <p:sp>
        <p:nvSpPr>
          <p:cNvPr id="4" name="星 5 3"/>
          <p:cNvSpPr/>
          <p:nvPr/>
        </p:nvSpPr>
        <p:spPr>
          <a:xfrm>
            <a:off x="1062681" y="1989437"/>
            <a:ext cx="1309817" cy="1235676"/>
          </a:xfrm>
          <a:prstGeom prst="star5">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星 5 4"/>
          <p:cNvSpPr/>
          <p:nvPr/>
        </p:nvSpPr>
        <p:spPr>
          <a:xfrm>
            <a:off x="9543534" y="1989437"/>
            <a:ext cx="1309817" cy="1235676"/>
          </a:xfrm>
          <a:prstGeom prst="star5">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C7670950-AD15-49FB-B302-5A4CFA19AF77}"/>
              </a:ext>
            </a:extLst>
          </p:cNvPr>
          <p:cNvSpPr/>
          <p:nvPr/>
        </p:nvSpPr>
        <p:spPr>
          <a:xfrm>
            <a:off x="9824651" y="242707"/>
            <a:ext cx="2057400" cy="819150"/>
          </a:xfrm>
          <a:prstGeom prst="rect">
            <a:avLst/>
          </a:prstGeom>
          <a:solidFill>
            <a:srgbClr val="00B0F0"/>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ja-JP" altLang="en-US" sz="2400" b="1" dirty="0"/>
              <a:t>上司の方向け</a:t>
            </a:r>
            <a:endParaRPr kumimoji="1" lang="ja-JP" altLang="en-US" sz="2400" b="1" dirty="0"/>
          </a:p>
        </p:txBody>
      </p:sp>
      <p:sp>
        <p:nvSpPr>
          <p:cNvPr id="8" name="テキスト ボックス 7">
            <a:extLst>
              <a:ext uri="{FF2B5EF4-FFF2-40B4-BE49-F238E27FC236}">
                <a16:creationId xmlns:a16="http://schemas.microsoft.com/office/drawing/2014/main" id="{2FE9678B-9986-4DE3-B232-432ACCA8E7D3}"/>
              </a:ext>
            </a:extLst>
          </p:cNvPr>
          <p:cNvSpPr txBox="1"/>
          <p:nvPr/>
        </p:nvSpPr>
        <p:spPr>
          <a:xfrm>
            <a:off x="9983194" y="1028938"/>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7802218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7136" y="184821"/>
            <a:ext cx="10515600" cy="1025793"/>
          </a:xfrm>
        </p:spPr>
        <p:txBody>
          <a:bodyPr>
            <a:normAutofit fontScale="90000"/>
          </a:bodyPr>
          <a:lstStyle/>
          <a:p>
            <a:r>
              <a:rPr kumimoji="1" lang="ja-JP" altLang="en-US" dirty="0"/>
              <a:t>８．</a:t>
            </a:r>
            <a:r>
              <a:rPr lang="ja-JP" altLang="en-US" dirty="0"/>
              <a:t>上司支援のポイント：復職</a:t>
            </a:r>
            <a:br>
              <a:rPr lang="en-US" altLang="ja-JP" dirty="0"/>
            </a:br>
            <a:endParaRPr kumimoji="1" lang="ja-JP" altLang="en-US" dirty="0"/>
          </a:p>
        </p:txBody>
      </p:sp>
      <p:sp>
        <p:nvSpPr>
          <p:cNvPr id="3" name="コンテンツ プレースホルダー 2"/>
          <p:cNvSpPr>
            <a:spLocks noGrp="1"/>
          </p:cNvSpPr>
          <p:nvPr>
            <p:ph idx="1"/>
          </p:nvPr>
        </p:nvSpPr>
        <p:spPr>
          <a:xfrm>
            <a:off x="322527" y="697717"/>
            <a:ext cx="12002946" cy="5891514"/>
          </a:xfrm>
        </p:spPr>
        <p:txBody>
          <a:bodyPr anchor="ctr">
            <a:normAutofit fontScale="77500" lnSpcReduction="20000"/>
          </a:bodyPr>
          <a:lstStyle/>
          <a:p>
            <a:pPr marL="0" indent="0">
              <a:buNone/>
            </a:pPr>
            <a:r>
              <a:rPr lang="en-US" altLang="ja-JP" sz="2600" b="1" dirty="0"/>
              <a:t>【</a:t>
            </a:r>
            <a:r>
              <a:rPr lang="ja-JP" altLang="en-US" sz="2600" b="1" dirty="0"/>
              <a:t>復職時</a:t>
            </a:r>
            <a:r>
              <a:rPr lang="en-US" altLang="ja-JP" sz="2600" b="1" dirty="0"/>
              <a:t>】</a:t>
            </a:r>
          </a:p>
          <a:p>
            <a:pPr marL="0" indent="0">
              <a:buNone/>
            </a:pPr>
            <a:r>
              <a:rPr lang="ja-JP" altLang="en-US" sz="2600" dirty="0"/>
              <a:t>・主治医の診断書を基に、産業医、人事と連携し復職に向けて連携して対応していきます。</a:t>
            </a:r>
          </a:p>
          <a:p>
            <a:pPr marL="0" indent="0">
              <a:buNone/>
            </a:pPr>
            <a:r>
              <a:rPr lang="ja-JP" altLang="en-US" sz="2600" dirty="0"/>
              <a:t>・本人がどの程度回復しているか、今後どのような治療が必要か具体的に確認していきます。</a:t>
            </a:r>
            <a:endParaRPr lang="en-US" altLang="ja-JP" sz="2600" dirty="0"/>
          </a:p>
          <a:p>
            <a:pPr marL="0" indent="0">
              <a:buNone/>
            </a:pPr>
            <a:r>
              <a:rPr lang="ja-JP" altLang="en-US" sz="2600" dirty="0"/>
              <a:t>　その中で、本人が復職に関してどのような希望や不安を持っているか、充分に傾聴しましょう。</a:t>
            </a:r>
          </a:p>
          <a:p>
            <a:pPr marL="0" indent="0">
              <a:buNone/>
            </a:pPr>
            <a:r>
              <a:rPr lang="ja-JP" altLang="en-US" sz="2600" dirty="0"/>
              <a:t>・主治医や意見を基に、本人が職場に望むサポートを確認し、人事と産業医とともに復職後の仕事内容や　</a:t>
            </a:r>
            <a:endParaRPr lang="en-US" altLang="ja-JP" sz="2600" dirty="0"/>
          </a:p>
          <a:p>
            <a:pPr marL="0" indent="0">
              <a:buNone/>
            </a:pPr>
            <a:r>
              <a:rPr lang="ja-JP" altLang="en-US" sz="2600" dirty="0"/>
              <a:t>　ペースについて話し合い、復職支援プランを作成してきます。</a:t>
            </a:r>
          </a:p>
          <a:p>
            <a:pPr marL="0" indent="0">
              <a:buNone/>
            </a:pPr>
            <a:r>
              <a:rPr lang="ja-JP" altLang="en-US" sz="2600" dirty="0"/>
              <a:t>・本人に病状や治療状況をどこまで職場に開示していいか確認した上で仕事や生活面で必要な配慮を</a:t>
            </a:r>
            <a:endParaRPr lang="en-US" altLang="ja-JP" sz="2600" dirty="0"/>
          </a:p>
          <a:p>
            <a:pPr marL="0" indent="0">
              <a:buNone/>
            </a:pPr>
            <a:r>
              <a:rPr lang="ja-JP" altLang="en-US" sz="2600" dirty="0"/>
              <a:t>　職場に共有しましょう。</a:t>
            </a:r>
          </a:p>
          <a:p>
            <a:pPr marL="0" indent="0">
              <a:buNone/>
            </a:pPr>
            <a:r>
              <a:rPr lang="ja-JP" altLang="en-US" sz="2600" dirty="0"/>
              <a:t>・業務を調整する際、本人の希望に合わせることも重要ですが周囲との調和も重要です。</a:t>
            </a:r>
            <a:endParaRPr lang="en-US" altLang="ja-JP" sz="2600" dirty="0"/>
          </a:p>
          <a:p>
            <a:pPr marL="0" indent="0">
              <a:buNone/>
            </a:pPr>
            <a:r>
              <a:rPr lang="ja-JP" altLang="en-US" sz="2600" dirty="0"/>
              <a:t>　対応が難しい場合はよく話し合い、必要に応じて人事部に相談しましょう。</a:t>
            </a:r>
            <a:endParaRPr lang="en-US" altLang="ja-JP" sz="2600" dirty="0"/>
          </a:p>
          <a:p>
            <a:pPr marL="0" indent="0">
              <a:buNone/>
            </a:pPr>
            <a:r>
              <a:rPr lang="en-US" altLang="ja-JP" sz="2600" b="1" dirty="0"/>
              <a:t>【</a:t>
            </a:r>
            <a:r>
              <a:rPr lang="ja-JP" altLang="en-US" sz="2600" b="1" dirty="0"/>
              <a:t>復職後</a:t>
            </a:r>
            <a:r>
              <a:rPr lang="en-US" altLang="ja-JP" sz="2600" b="1" dirty="0"/>
              <a:t>】</a:t>
            </a:r>
          </a:p>
          <a:p>
            <a:pPr marL="0" indent="0">
              <a:buNone/>
            </a:pPr>
            <a:r>
              <a:rPr lang="ja-JP" altLang="en-US" sz="2600" dirty="0"/>
              <a:t>・復職後は業務内容、量、方法が適切か、体調の変化に応じて相談します。</a:t>
            </a:r>
          </a:p>
          <a:p>
            <a:pPr marL="0" indent="0">
              <a:buNone/>
            </a:pPr>
            <a:r>
              <a:rPr lang="ja-JP" altLang="en-US" sz="2600" dirty="0"/>
              <a:t>・必要とされる通院や、治療、健康管理ができているか確認します。</a:t>
            </a:r>
          </a:p>
          <a:p>
            <a:pPr marL="0" indent="0">
              <a:buNone/>
            </a:pPr>
            <a:r>
              <a:rPr lang="ja-JP" altLang="en-US" sz="2600" dirty="0"/>
              <a:t>・周囲と良い関係を維持しながら仕事と治療の両立が上手くいっているか配慮していきます。</a:t>
            </a:r>
          </a:p>
          <a:p>
            <a:pPr marL="0" indent="0">
              <a:buNone/>
            </a:pPr>
            <a:r>
              <a:rPr lang="ja-JP" altLang="en-US" sz="2600" dirty="0"/>
              <a:t>・治療の副作用には個人差があるので実際に復職し、治療の様子を見ながら業務内容を調整しましょう。</a:t>
            </a:r>
            <a:endParaRPr lang="en-US" altLang="ja-JP" sz="2600" dirty="0"/>
          </a:p>
          <a:p>
            <a:pPr marL="0" indent="0">
              <a:buNone/>
            </a:pPr>
            <a:r>
              <a:rPr lang="ja-JP" altLang="en-US" sz="2600" dirty="0"/>
              <a:t>・本人が負荷を感じていたり、気持ちが揺れ動いたりするので、特に復職直後はこまめにコミュニケーションをとりましょう。</a:t>
            </a:r>
          </a:p>
        </p:txBody>
      </p:sp>
      <p:sp>
        <p:nvSpPr>
          <p:cNvPr id="4" name="正方形/長方形 3"/>
          <p:cNvSpPr/>
          <p:nvPr/>
        </p:nvSpPr>
        <p:spPr>
          <a:xfrm>
            <a:off x="10043450" y="117174"/>
            <a:ext cx="2057400" cy="819150"/>
          </a:xfrm>
          <a:prstGeom prst="rect">
            <a:avLst/>
          </a:prstGeom>
          <a:solidFill>
            <a:srgbClr val="00B0F0"/>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ja-JP" altLang="en-US" sz="2400" b="1" dirty="0"/>
              <a:t>上司の方向け</a:t>
            </a:r>
            <a:endParaRPr kumimoji="1" lang="ja-JP" altLang="en-US" sz="2400" b="1" dirty="0"/>
          </a:p>
        </p:txBody>
      </p:sp>
      <p:sp>
        <p:nvSpPr>
          <p:cNvPr id="6" name="テキスト ボックス 5">
            <a:extLst>
              <a:ext uri="{FF2B5EF4-FFF2-40B4-BE49-F238E27FC236}">
                <a16:creationId xmlns:a16="http://schemas.microsoft.com/office/drawing/2014/main" id="{2FE9678B-9986-4DE3-B232-432ACCA8E7D3}"/>
              </a:ext>
            </a:extLst>
          </p:cNvPr>
          <p:cNvSpPr txBox="1"/>
          <p:nvPr/>
        </p:nvSpPr>
        <p:spPr>
          <a:xfrm>
            <a:off x="10181977" y="642139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89869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7136" y="184821"/>
            <a:ext cx="10515600" cy="819149"/>
          </a:xfrm>
        </p:spPr>
        <p:txBody>
          <a:bodyPr>
            <a:normAutofit/>
          </a:bodyPr>
          <a:lstStyle/>
          <a:p>
            <a:r>
              <a:rPr lang="ja-JP" altLang="en-US" sz="3600" dirty="0"/>
              <a:t>９</a:t>
            </a:r>
            <a:r>
              <a:rPr kumimoji="1" lang="ja-JP" altLang="en-US" sz="3600" dirty="0"/>
              <a:t>．</a:t>
            </a:r>
            <a:r>
              <a:rPr lang="ja-JP" altLang="en-US" sz="3600" dirty="0"/>
              <a:t>上司支援のポイント：職場全体への働きかけ</a:t>
            </a:r>
            <a:endParaRPr kumimoji="1" lang="ja-JP" altLang="en-US" sz="3600" dirty="0"/>
          </a:p>
        </p:txBody>
      </p:sp>
      <p:sp>
        <p:nvSpPr>
          <p:cNvPr id="3" name="コンテンツ プレースホルダー 2"/>
          <p:cNvSpPr>
            <a:spLocks noGrp="1"/>
          </p:cNvSpPr>
          <p:nvPr>
            <p:ph idx="1"/>
          </p:nvPr>
        </p:nvSpPr>
        <p:spPr>
          <a:xfrm>
            <a:off x="94527" y="1032264"/>
            <a:ext cx="12002946" cy="5697771"/>
          </a:xfrm>
        </p:spPr>
        <p:txBody>
          <a:bodyPr anchor="ctr">
            <a:noAutofit/>
          </a:bodyPr>
          <a:lstStyle/>
          <a:p>
            <a:pPr marL="0" indent="0">
              <a:buNone/>
            </a:pPr>
            <a:r>
              <a:rPr lang="ja-JP" altLang="en-US" sz="2200" b="1" dirty="0"/>
              <a:t>（１）</a:t>
            </a:r>
            <a:r>
              <a:rPr lang="ja-JP" altLang="en-US" sz="2200" b="1" u="sng" dirty="0"/>
              <a:t>周囲のメンバーへの配慮も忘れない</a:t>
            </a:r>
          </a:p>
          <a:p>
            <a:pPr marL="0" indent="0">
              <a:buNone/>
            </a:pPr>
            <a:r>
              <a:rPr lang="ja-JP" altLang="en-US" sz="2200" dirty="0"/>
              <a:t>     ・不公平感や特定の人への過重負担は不満の原因になります。上司が本人を支援する必要性や</a:t>
            </a:r>
            <a:endParaRPr lang="en-US" altLang="ja-JP" sz="2200" dirty="0"/>
          </a:p>
          <a:p>
            <a:pPr marL="0" indent="0">
              <a:buNone/>
            </a:pPr>
            <a:r>
              <a:rPr lang="ja-JP" altLang="en-US" sz="2200" dirty="0"/>
              <a:t>　　　基本方針を説明し、理解と協力を得ましょう。</a:t>
            </a:r>
          </a:p>
          <a:p>
            <a:pPr marL="0" indent="0">
              <a:buNone/>
            </a:pPr>
            <a:r>
              <a:rPr lang="ja-JP" altLang="en-US" sz="2200" dirty="0"/>
              <a:t>　　 ・業務状況や気持ちの面に関し、周囲のメンバーともコミュニケーションをとりましょう。</a:t>
            </a:r>
            <a:endParaRPr lang="en-US" altLang="ja-JP" sz="2200" dirty="0"/>
          </a:p>
          <a:p>
            <a:pPr marL="0" indent="0">
              <a:buNone/>
            </a:pPr>
            <a:r>
              <a:rPr lang="ja-JP" altLang="en-US" sz="2200" dirty="0"/>
              <a:t>　　 ・但し、周囲に配慮しすぎると本人の支援に影響が出かねないので、①本人の支援、②周囲への配慮、</a:t>
            </a:r>
            <a:br>
              <a:rPr lang="en-US" altLang="ja-JP" sz="2200" dirty="0"/>
            </a:br>
            <a:r>
              <a:rPr lang="ja-JP" altLang="en-US" sz="2200" dirty="0"/>
              <a:t>　　　という順番が大切です。</a:t>
            </a:r>
            <a:endParaRPr lang="en-US" altLang="ja-JP" sz="2200" dirty="0"/>
          </a:p>
          <a:p>
            <a:pPr marL="0" indent="0">
              <a:buNone/>
            </a:pPr>
            <a:r>
              <a:rPr lang="ja-JP" altLang="en-US" sz="2200" b="1" dirty="0"/>
              <a:t>（２）</a:t>
            </a:r>
            <a:r>
              <a:rPr lang="ja-JP" altLang="en-US" sz="2200" b="1" u="sng" dirty="0"/>
              <a:t>情報の開示と共有</a:t>
            </a:r>
            <a:endParaRPr lang="en-US" altLang="ja-JP" sz="2200" b="1" u="sng" dirty="0"/>
          </a:p>
          <a:p>
            <a:pPr marL="0" indent="0">
              <a:buNone/>
            </a:pPr>
            <a:r>
              <a:rPr lang="ja-JP" altLang="en-US" sz="2200" dirty="0"/>
              <a:t>　　 ・本人の同意を得た上、必要な範囲で情報を開示、共有しましょう。</a:t>
            </a:r>
            <a:endParaRPr lang="en-US" altLang="ja-JP" sz="2200" dirty="0"/>
          </a:p>
          <a:p>
            <a:pPr marL="0" indent="0">
              <a:buNone/>
            </a:pPr>
            <a:r>
              <a:rPr lang="ja-JP" altLang="en-US" sz="2200" dirty="0"/>
              <a:t>　　 ・その際、聴いた側のメンバーが情報をどう取り扱えばよいのか（職場外への開示の可否など）も確認</a:t>
            </a:r>
            <a:br>
              <a:rPr lang="en-US" altLang="ja-JP" sz="2200" dirty="0"/>
            </a:br>
            <a:r>
              <a:rPr lang="ja-JP" altLang="en-US" sz="2200" dirty="0"/>
              <a:t>　　　するようにしましょう。</a:t>
            </a:r>
            <a:endParaRPr lang="en-US" altLang="ja-JP" sz="2200" dirty="0"/>
          </a:p>
          <a:p>
            <a:pPr marL="0" indent="0">
              <a:buNone/>
            </a:pPr>
            <a:r>
              <a:rPr lang="ja-JP" altLang="en-US" sz="2200" b="1" dirty="0"/>
              <a:t>（３）</a:t>
            </a:r>
            <a:r>
              <a:rPr lang="ja-JP" altLang="en-US" sz="2200" b="1" u="sng" dirty="0"/>
              <a:t>支援の雰囲気づくり</a:t>
            </a:r>
            <a:endParaRPr lang="en-US" altLang="ja-JP" sz="2200" b="1" u="sng" dirty="0"/>
          </a:p>
          <a:p>
            <a:pPr marL="0" indent="0">
              <a:buNone/>
            </a:pPr>
            <a:r>
              <a:rPr lang="ja-JP" altLang="en-US" sz="2200" dirty="0"/>
              <a:t>　　 ・職場全体で業務面、精神面から支援することは、病気になった本人にとって非常に心強いことです。</a:t>
            </a:r>
            <a:endParaRPr lang="en-US" altLang="ja-JP" sz="2200" dirty="0"/>
          </a:p>
          <a:p>
            <a:pPr marL="0" indent="0">
              <a:buNone/>
            </a:pPr>
            <a:r>
              <a:rPr lang="ja-JP" altLang="en-US" sz="2200" dirty="0"/>
              <a:t>　　 ・「病気になるのは誰でもお互い様」であることを伝えながら、職場全体で支援の雰囲気をつくりましょう。</a:t>
            </a:r>
            <a:endParaRPr lang="en-US" altLang="ja-JP" sz="2200" dirty="0"/>
          </a:p>
          <a:p>
            <a:pPr marL="0" indent="0">
              <a:buNone/>
            </a:pPr>
            <a:r>
              <a:rPr lang="ja-JP" altLang="en-US" sz="2200" dirty="0"/>
              <a:t>　　 ・「支援を通じて職場全体の成長につなげていこう」という働きかけも一つの方法です。</a:t>
            </a:r>
          </a:p>
        </p:txBody>
      </p:sp>
      <p:sp>
        <p:nvSpPr>
          <p:cNvPr id="4" name="正方形/長方形 3"/>
          <p:cNvSpPr/>
          <p:nvPr/>
        </p:nvSpPr>
        <p:spPr>
          <a:xfrm>
            <a:off x="10043450" y="117174"/>
            <a:ext cx="2057400" cy="819150"/>
          </a:xfrm>
          <a:prstGeom prst="rect">
            <a:avLst/>
          </a:prstGeom>
          <a:solidFill>
            <a:srgbClr val="00B0F0"/>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ja-JP" altLang="en-US" sz="2400" b="1" dirty="0"/>
              <a:t>上司の方向け</a:t>
            </a:r>
            <a:endParaRPr kumimoji="1" lang="ja-JP" altLang="en-US" sz="2400" b="1" dirty="0"/>
          </a:p>
        </p:txBody>
      </p:sp>
      <p:sp>
        <p:nvSpPr>
          <p:cNvPr id="6" name="テキスト ボックス 5">
            <a:extLst>
              <a:ext uri="{FF2B5EF4-FFF2-40B4-BE49-F238E27FC236}">
                <a16:creationId xmlns:a16="http://schemas.microsoft.com/office/drawing/2014/main" id="{2FE9678B-9986-4DE3-B232-432ACCA8E7D3}"/>
              </a:ext>
            </a:extLst>
          </p:cNvPr>
          <p:cNvSpPr txBox="1"/>
          <p:nvPr/>
        </p:nvSpPr>
        <p:spPr>
          <a:xfrm>
            <a:off x="10181977" y="642139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41711746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48990" y="184821"/>
            <a:ext cx="10515600" cy="906114"/>
          </a:xfrm>
        </p:spPr>
        <p:txBody>
          <a:bodyPr/>
          <a:lstStyle/>
          <a:p>
            <a:r>
              <a:rPr kumimoji="1" lang="en-US" altLang="ja-JP" dirty="0"/>
              <a:t>Can</a:t>
            </a:r>
            <a:r>
              <a:rPr lang="ja-JP" altLang="en-US" dirty="0"/>
              <a:t> </a:t>
            </a:r>
            <a:r>
              <a:rPr kumimoji="1" lang="en-US" altLang="ja-JP" dirty="0"/>
              <a:t>Stars</a:t>
            </a:r>
            <a:r>
              <a:rPr kumimoji="1" lang="ja-JP" altLang="en-US" dirty="0"/>
              <a:t>のご案内</a:t>
            </a:r>
          </a:p>
        </p:txBody>
      </p:sp>
      <p:sp>
        <p:nvSpPr>
          <p:cNvPr id="3" name="コンテンツ プレースホルダー 2"/>
          <p:cNvSpPr>
            <a:spLocks noGrp="1"/>
          </p:cNvSpPr>
          <p:nvPr>
            <p:ph idx="1"/>
          </p:nvPr>
        </p:nvSpPr>
        <p:spPr>
          <a:xfrm>
            <a:off x="565511" y="1137605"/>
            <a:ext cx="11306305" cy="4056797"/>
          </a:xfrm>
        </p:spPr>
        <p:txBody>
          <a:bodyPr>
            <a:normAutofit/>
          </a:bodyPr>
          <a:lstStyle/>
          <a:p>
            <a:pPr marL="0" indent="0">
              <a:buNone/>
            </a:pPr>
            <a:r>
              <a:rPr lang="ja-JP" altLang="en-US" sz="2000" b="1" dirty="0"/>
              <a:t>◆</a:t>
            </a:r>
            <a:r>
              <a:rPr lang="en-US" altLang="ja-JP" sz="2000" b="1" dirty="0"/>
              <a:t>Can</a:t>
            </a:r>
            <a:r>
              <a:rPr lang="ja-JP" altLang="en-US" sz="2000" b="1" dirty="0"/>
              <a:t> </a:t>
            </a:r>
            <a:r>
              <a:rPr lang="en-US" altLang="ja-JP" sz="2000" b="1" dirty="0"/>
              <a:t>Stars</a:t>
            </a:r>
            <a:r>
              <a:rPr lang="ja-JP" altLang="en-US" sz="2000" b="1" dirty="0"/>
              <a:t>とは？？</a:t>
            </a:r>
            <a:endParaRPr lang="en-US" altLang="ja-JP" sz="2000" b="1" dirty="0"/>
          </a:p>
          <a:p>
            <a:pPr marL="0" indent="0">
              <a:buNone/>
            </a:pPr>
            <a:r>
              <a:rPr kumimoji="1" lang="ja-JP" altLang="en-US" sz="2000" dirty="0"/>
              <a:t>　</a:t>
            </a:r>
            <a:r>
              <a:rPr lang="ja-JP" altLang="en-US" sz="2000" dirty="0"/>
              <a:t>サッポログループのがん経験者の社内コミュニティです。がん経験者であり、コミュニティの主旨に賛同</a:t>
            </a:r>
            <a:endParaRPr lang="en-US" altLang="ja-JP" sz="2000" dirty="0"/>
          </a:p>
          <a:p>
            <a:pPr marL="0" indent="0">
              <a:buNone/>
            </a:pPr>
            <a:r>
              <a:rPr lang="ja-JP" altLang="en-US" sz="2000" dirty="0"/>
              <a:t>　する希望者の方が参加しており、がん経験者の家族や遺族である社員も対象です。</a:t>
            </a:r>
            <a:endParaRPr lang="en-US" altLang="ja-JP" sz="2000" dirty="0"/>
          </a:p>
          <a:p>
            <a:pPr marL="0" indent="0">
              <a:buNone/>
            </a:pPr>
            <a:r>
              <a:rPr lang="ja-JP" altLang="en-US" sz="2000" dirty="0"/>
              <a:t>　定期的な社内会合の他、社内の意識啓発への協力や社外との交流、協働の取組みも行っています。</a:t>
            </a:r>
            <a:endParaRPr lang="en-US" altLang="ja-JP" sz="2000" dirty="0"/>
          </a:p>
          <a:p>
            <a:pPr marL="0" indent="0">
              <a:buNone/>
            </a:pPr>
            <a:r>
              <a:rPr lang="ja-JP" altLang="en-US" sz="2000" b="1" dirty="0"/>
              <a:t>◆活動内容</a:t>
            </a:r>
            <a:endParaRPr lang="en-US" altLang="ja-JP" sz="2000" b="1" dirty="0"/>
          </a:p>
          <a:p>
            <a:pPr marL="0" indent="0">
              <a:buNone/>
            </a:pPr>
            <a:r>
              <a:rPr lang="ja-JP" altLang="en-US" sz="2000" dirty="0"/>
              <a:t>　　①ピアサポート（がん経験者同士の相互支援）</a:t>
            </a:r>
          </a:p>
          <a:p>
            <a:pPr marL="0" indent="0">
              <a:buNone/>
            </a:pPr>
            <a:r>
              <a:rPr lang="ja-JP" altLang="en-US" sz="2000" dirty="0"/>
              <a:t>　　②治療と就労の両立環境づくり</a:t>
            </a:r>
          </a:p>
          <a:p>
            <a:pPr marL="0" indent="0">
              <a:buNone/>
            </a:pPr>
            <a:r>
              <a:rPr lang="ja-JP" altLang="en-US" sz="2000" dirty="0"/>
              <a:t>　　③社会へのインパクト創出　</a:t>
            </a:r>
            <a:endParaRPr lang="en-US" altLang="ja-JP" sz="2000" dirty="0"/>
          </a:p>
          <a:p>
            <a:pPr marL="0" indent="0">
              <a:buNone/>
            </a:pPr>
            <a:r>
              <a:rPr kumimoji="1" lang="ja-JP" altLang="en-US" sz="2000" dirty="0"/>
              <a:t>がんに限らず、治療と就労の両立を実際に体験した仲間に話を聞いてみたい、相談してみたいという方はぜひ </a:t>
            </a:r>
            <a:endParaRPr kumimoji="1" lang="en-US" altLang="ja-JP" sz="2000" dirty="0"/>
          </a:p>
          <a:p>
            <a:pPr marL="0" indent="0">
              <a:buNone/>
            </a:pPr>
            <a:r>
              <a:rPr kumimoji="1" lang="en-US" altLang="ja-JP" sz="2000" dirty="0"/>
              <a:t>Can Stars</a:t>
            </a:r>
            <a:r>
              <a:rPr kumimoji="1" lang="ja-JP" altLang="en-US" sz="2000" dirty="0"/>
              <a:t>事務局までご連絡ください。</a:t>
            </a:r>
            <a:r>
              <a:rPr lang="ja-JP" altLang="en-US" sz="2000" dirty="0"/>
              <a:t>　</a:t>
            </a:r>
            <a:endParaRPr kumimoji="1" lang="en-US" altLang="ja-JP" sz="2000" dirty="0"/>
          </a:p>
        </p:txBody>
      </p:sp>
      <p:sp>
        <p:nvSpPr>
          <p:cNvPr id="5" name="テキスト ボックス 4">
            <a:extLst>
              <a:ext uri="{FF2B5EF4-FFF2-40B4-BE49-F238E27FC236}">
                <a16:creationId xmlns:a16="http://schemas.microsoft.com/office/drawing/2014/main" id="{8DCF5C61-423E-44FE-B263-A25D10CA4C38}"/>
              </a:ext>
            </a:extLst>
          </p:cNvPr>
          <p:cNvSpPr txBox="1"/>
          <p:nvPr/>
        </p:nvSpPr>
        <p:spPr>
          <a:xfrm>
            <a:off x="655134" y="5241072"/>
            <a:ext cx="10881732" cy="147732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en-US" altLang="ja-JP" dirty="0">
                <a:solidFill>
                  <a:schemeClr val="tx1"/>
                </a:solidFill>
              </a:rPr>
              <a:t>【Can</a:t>
            </a:r>
            <a:r>
              <a:rPr kumimoji="1" lang="ja-JP" altLang="en-US" dirty="0">
                <a:solidFill>
                  <a:schemeClr val="tx1"/>
                </a:solidFill>
              </a:rPr>
              <a:t> </a:t>
            </a:r>
            <a:r>
              <a:rPr kumimoji="1" lang="en-US" altLang="ja-JP" dirty="0">
                <a:solidFill>
                  <a:schemeClr val="tx1"/>
                </a:solidFill>
              </a:rPr>
              <a:t>Stars</a:t>
            </a:r>
            <a:r>
              <a:rPr kumimoji="1" lang="ja-JP" altLang="en-US" dirty="0">
                <a:solidFill>
                  <a:schemeClr val="tx1"/>
                </a:solidFill>
              </a:rPr>
              <a:t>会員の声</a:t>
            </a:r>
            <a:r>
              <a:rPr kumimoji="1" lang="en-US" altLang="ja-JP" dirty="0">
                <a:solidFill>
                  <a:schemeClr val="tx1"/>
                </a:solidFill>
              </a:rPr>
              <a:t>】</a:t>
            </a:r>
          </a:p>
          <a:p>
            <a:r>
              <a:rPr lang="ja-JP" altLang="en-US" dirty="0">
                <a:solidFill>
                  <a:schemeClr val="tx1"/>
                </a:solidFill>
              </a:rPr>
              <a:t>・がんに限らず身体や心の悩みは一人で抱え込まないこと。抱え込むと家庭も仕事も辛くなります。悩みがある時は、</a:t>
            </a:r>
            <a:r>
              <a:rPr lang="en-US" altLang="ja-JP" dirty="0">
                <a:solidFill>
                  <a:schemeClr val="tx1"/>
                </a:solidFill>
              </a:rPr>
              <a:t>Can Stars</a:t>
            </a:r>
            <a:r>
              <a:rPr lang="ja-JP" altLang="en-US" dirty="0">
                <a:solidFill>
                  <a:schemeClr val="tx1"/>
                </a:solidFill>
              </a:rPr>
              <a:t>へのご相談もぜひ活用してください。秘密は厳守します。</a:t>
            </a:r>
            <a:endParaRPr lang="en-US" altLang="ja-JP" dirty="0">
              <a:solidFill>
                <a:schemeClr val="tx1"/>
              </a:solidFill>
            </a:endParaRPr>
          </a:p>
          <a:p>
            <a:r>
              <a:rPr lang="ja-JP" altLang="en-US" dirty="0">
                <a:solidFill>
                  <a:schemeClr val="tx1"/>
                </a:solidFill>
              </a:rPr>
              <a:t>・がんに罹患して、いろんな方から相談を受けるようになりました。不安な気持ちなど出来るだけお話しを聴き、気持ちに寄り添うようにしています。私たちでよければいつでもサポートさせていただきます。</a:t>
            </a:r>
            <a:endParaRPr kumimoji="1" lang="en-US" altLang="ja-JP" dirty="0">
              <a:solidFill>
                <a:schemeClr val="tx1"/>
              </a:solidFill>
            </a:endParaRPr>
          </a:p>
        </p:txBody>
      </p:sp>
      <p:sp>
        <p:nvSpPr>
          <p:cNvPr id="6" name="正方形/長方形 5"/>
          <p:cNvSpPr/>
          <p:nvPr/>
        </p:nvSpPr>
        <p:spPr>
          <a:xfrm>
            <a:off x="10043450" y="117174"/>
            <a:ext cx="2057400" cy="819150"/>
          </a:xfrm>
          <a:prstGeom prst="rect">
            <a:avLst/>
          </a:prstGeom>
          <a:solidFill>
            <a:srgbClr val="00B0F0"/>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ja-JP" altLang="en-US" sz="2400" b="1" dirty="0"/>
              <a:t>上司の方向け</a:t>
            </a:r>
            <a:endParaRPr kumimoji="1" lang="ja-JP" altLang="en-US" sz="2400" b="1" dirty="0"/>
          </a:p>
        </p:txBody>
      </p:sp>
      <p:sp>
        <p:nvSpPr>
          <p:cNvPr id="8" name="テキスト ボックス 7">
            <a:extLst>
              <a:ext uri="{FF2B5EF4-FFF2-40B4-BE49-F238E27FC236}">
                <a16:creationId xmlns:a16="http://schemas.microsoft.com/office/drawing/2014/main" id="{2FE9678B-9986-4DE3-B232-432ACCA8E7D3}"/>
              </a:ext>
            </a:extLst>
          </p:cNvPr>
          <p:cNvSpPr txBox="1"/>
          <p:nvPr/>
        </p:nvSpPr>
        <p:spPr>
          <a:xfrm>
            <a:off x="10172037" y="906269"/>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24914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42461" y="136525"/>
            <a:ext cx="10515600" cy="1325563"/>
          </a:xfrm>
        </p:spPr>
        <p:txBody>
          <a:bodyPr>
            <a:normAutofit/>
          </a:bodyPr>
          <a:lstStyle/>
          <a:p>
            <a:r>
              <a:rPr lang="ja-JP" altLang="en-US" sz="2800" dirty="0"/>
              <a:t>１０．参考情報</a:t>
            </a:r>
            <a:endParaRPr kumimoji="1" lang="ja-JP" altLang="en-US" sz="2800" dirty="0"/>
          </a:p>
        </p:txBody>
      </p:sp>
      <p:sp>
        <p:nvSpPr>
          <p:cNvPr id="3" name="コンテンツ プレースホルダー 2"/>
          <p:cNvSpPr>
            <a:spLocks noGrp="1"/>
          </p:cNvSpPr>
          <p:nvPr>
            <p:ph idx="1"/>
          </p:nvPr>
        </p:nvSpPr>
        <p:spPr>
          <a:xfrm>
            <a:off x="559905" y="1278973"/>
            <a:ext cx="10515600" cy="4351338"/>
          </a:xfrm>
        </p:spPr>
        <p:txBody>
          <a:bodyPr/>
          <a:lstStyle/>
          <a:p>
            <a:pPr marL="0" indent="0">
              <a:buNone/>
            </a:pPr>
            <a:r>
              <a:rPr kumimoji="1" lang="ja-JP" altLang="en-US" sz="2000" dirty="0"/>
              <a:t>本ガイドブックは上司向けの内容になります。罹患者本人向け・同僚向けのガイドブックもありますので、</a:t>
            </a:r>
            <a:endParaRPr kumimoji="1" lang="en-US" altLang="ja-JP" sz="2000" dirty="0"/>
          </a:p>
          <a:p>
            <a:pPr marL="0" indent="0">
              <a:buNone/>
            </a:pPr>
            <a:r>
              <a:rPr kumimoji="1" lang="ja-JP" altLang="en-US" sz="2000" dirty="0"/>
              <a:t>ぜひご一読ください。同僚向けガイドブックは職場メンバーの方にも展開頂くようお願いいたします。</a:t>
            </a:r>
            <a:endParaRPr kumimoji="1" lang="en-US" altLang="ja-JP" sz="2000" dirty="0"/>
          </a:p>
          <a:p>
            <a:pPr marL="0" indent="0">
              <a:buNone/>
            </a:pPr>
            <a:r>
              <a:rPr lang="en-US" altLang="ja-JP" sz="2000" dirty="0">
                <a:highlight>
                  <a:srgbClr val="FFFF00"/>
                </a:highlight>
              </a:rPr>
              <a:t>※</a:t>
            </a:r>
            <a:r>
              <a:rPr lang="ja-JP" altLang="en-US" sz="2000" dirty="0">
                <a:highlight>
                  <a:srgbClr val="FFFF00"/>
                </a:highlight>
              </a:rPr>
              <a:t>添付はファイル容量の関係上、外しています。</a:t>
            </a:r>
            <a:endParaRPr lang="en-US" altLang="ja-JP" sz="2000" dirty="0">
              <a:highlight>
                <a:srgbClr val="FFFF00"/>
              </a:highlight>
            </a:endParaRPr>
          </a:p>
          <a:p>
            <a:pPr marL="0" indent="0">
              <a:buNone/>
            </a:pPr>
            <a:r>
              <a:rPr kumimoji="1" lang="ja-JP" altLang="en-US" b="1" dirty="0"/>
              <a:t>☆本人向けガイドブック</a:t>
            </a:r>
            <a:endParaRPr lang="en-US" altLang="ja-JP" b="1" dirty="0"/>
          </a:p>
          <a:p>
            <a:pPr marL="0" indent="0">
              <a:buNone/>
            </a:pPr>
            <a:endParaRPr lang="en-US" altLang="ja-JP" dirty="0"/>
          </a:p>
          <a:p>
            <a:pPr marL="0" indent="0">
              <a:buNone/>
            </a:pPr>
            <a:endParaRPr kumimoji="1" lang="en-US" altLang="ja-JP" dirty="0"/>
          </a:p>
          <a:p>
            <a:pPr marL="0" indent="0">
              <a:buNone/>
            </a:pPr>
            <a:endParaRPr lang="en-US" altLang="ja-JP" b="1" dirty="0"/>
          </a:p>
          <a:p>
            <a:pPr marL="0" indent="0">
              <a:buNone/>
            </a:pPr>
            <a:r>
              <a:rPr lang="ja-JP" altLang="en-US" b="1" dirty="0"/>
              <a:t>☆同僚向けガイドブック</a:t>
            </a:r>
            <a:endParaRPr kumimoji="1" lang="ja-JP" altLang="en-US" b="1" dirty="0"/>
          </a:p>
        </p:txBody>
      </p:sp>
      <p:sp>
        <p:nvSpPr>
          <p:cNvPr id="4" name="正方形/長方形 3"/>
          <p:cNvSpPr/>
          <p:nvPr/>
        </p:nvSpPr>
        <p:spPr>
          <a:xfrm>
            <a:off x="10043450" y="117174"/>
            <a:ext cx="2057400" cy="819150"/>
          </a:xfrm>
          <a:prstGeom prst="rect">
            <a:avLst/>
          </a:prstGeom>
          <a:solidFill>
            <a:srgbClr val="00B0F0"/>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ja-JP" altLang="en-US" sz="2400" b="1" dirty="0"/>
              <a:t>上司の方向け</a:t>
            </a:r>
            <a:endParaRPr kumimoji="1" lang="ja-JP" altLang="en-US" sz="2400" b="1" dirty="0"/>
          </a:p>
        </p:txBody>
      </p:sp>
      <p:sp>
        <p:nvSpPr>
          <p:cNvPr id="8" name="テキスト ボックス 7">
            <a:extLst>
              <a:ext uri="{FF2B5EF4-FFF2-40B4-BE49-F238E27FC236}">
                <a16:creationId xmlns:a16="http://schemas.microsoft.com/office/drawing/2014/main" id="{2FE9678B-9986-4DE3-B232-432ACCA8E7D3}"/>
              </a:ext>
            </a:extLst>
          </p:cNvPr>
          <p:cNvSpPr txBox="1"/>
          <p:nvPr/>
        </p:nvSpPr>
        <p:spPr>
          <a:xfrm>
            <a:off x="10181977" y="642139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38367774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参考文献</a:t>
            </a:r>
          </a:p>
        </p:txBody>
      </p:sp>
      <p:sp>
        <p:nvSpPr>
          <p:cNvPr id="3" name="コンテンツ プレースホルダー 2"/>
          <p:cNvSpPr>
            <a:spLocks noGrp="1"/>
          </p:cNvSpPr>
          <p:nvPr>
            <p:ph idx="1"/>
          </p:nvPr>
        </p:nvSpPr>
        <p:spPr/>
        <p:txBody>
          <a:bodyPr/>
          <a:lstStyle/>
          <a:p>
            <a:r>
              <a:rPr kumimoji="1" lang="ja-JP" altLang="en-US" dirty="0"/>
              <a:t>「～がん罹患者にかかわる方必携～寄り添い方ハンドブック」</a:t>
            </a:r>
            <a:endParaRPr kumimoji="1" lang="en-US" altLang="ja-JP" dirty="0"/>
          </a:p>
          <a:p>
            <a:pPr marL="0" indent="0">
              <a:buNone/>
            </a:pPr>
            <a:r>
              <a:rPr lang="ja-JP" altLang="en-US" dirty="0"/>
              <a:t>　</a:t>
            </a:r>
            <a:r>
              <a:rPr kumimoji="1" lang="ja-JP" altLang="en-US" dirty="0"/>
              <a:t>一般社団法人がんチャレンジャー</a:t>
            </a:r>
            <a:endParaRPr kumimoji="1" lang="en-US" altLang="ja-JP" dirty="0"/>
          </a:p>
          <a:p>
            <a:pPr marL="0" indent="0">
              <a:buNone/>
            </a:pPr>
            <a:r>
              <a:rPr lang="ja-JP" altLang="en-US" dirty="0"/>
              <a:t>　</a:t>
            </a:r>
            <a:r>
              <a:rPr lang="en-US" altLang="ja-JP" dirty="0">
                <a:hlinkClick r:id="rId3"/>
              </a:rPr>
              <a:t>https://www.gan-challenger.org/research/</a:t>
            </a:r>
            <a:endParaRPr lang="en-US" altLang="ja-JP" dirty="0"/>
          </a:p>
          <a:p>
            <a:pPr marL="0" indent="0">
              <a:buNone/>
            </a:pPr>
            <a:endParaRPr kumimoji="1" lang="en-US" altLang="ja-JP" dirty="0"/>
          </a:p>
          <a:p>
            <a:pPr marL="0" indent="0">
              <a:buNone/>
            </a:pPr>
            <a:r>
              <a:rPr lang="ja-JP" altLang="en-US" dirty="0"/>
              <a:t>・「事業場における治療と仕事の両立支援ガイドライン」</a:t>
            </a:r>
            <a:endParaRPr lang="en-US" altLang="ja-JP" dirty="0"/>
          </a:p>
          <a:p>
            <a:pPr marL="0" indent="0">
              <a:buNone/>
            </a:pPr>
            <a:r>
              <a:rPr kumimoji="1" lang="ja-JP" altLang="en-US" dirty="0"/>
              <a:t>　厚生労働省</a:t>
            </a:r>
            <a:endParaRPr kumimoji="1" lang="en-US" altLang="ja-JP" dirty="0"/>
          </a:p>
          <a:p>
            <a:pPr marL="0" indent="0">
              <a:buNone/>
            </a:pPr>
            <a:endParaRPr kumimoji="1" lang="ja-JP" altLang="en-US" dirty="0"/>
          </a:p>
        </p:txBody>
      </p:sp>
      <p:sp>
        <p:nvSpPr>
          <p:cNvPr id="5" name="テキスト ボックス 4">
            <a:extLst>
              <a:ext uri="{FF2B5EF4-FFF2-40B4-BE49-F238E27FC236}">
                <a16:creationId xmlns:a16="http://schemas.microsoft.com/office/drawing/2014/main" id="{2FE9678B-9986-4DE3-B232-432ACCA8E7D3}"/>
              </a:ext>
            </a:extLst>
          </p:cNvPr>
          <p:cNvSpPr txBox="1"/>
          <p:nvPr/>
        </p:nvSpPr>
        <p:spPr>
          <a:xfrm>
            <a:off x="10181977" y="642139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3530298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7136" y="184821"/>
            <a:ext cx="10515600" cy="1025793"/>
          </a:xfrm>
        </p:spPr>
        <p:txBody>
          <a:bodyPr/>
          <a:lstStyle/>
          <a:p>
            <a:r>
              <a:rPr kumimoji="1" lang="ja-JP" altLang="en-US" dirty="0"/>
              <a:t>１．はじめに</a:t>
            </a:r>
          </a:p>
        </p:txBody>
      </p:sp>
      <p:sp>
        <p:nvSpPr>
          <p:cNvPr id="3" name="コンテンツ プレースホルダー 2"/>
          <p:cNvSpPr>
            <a:spLocks noGrp="1"/>
          </p:cNvSpPr>
          <p:nvPr>
            <p:ph idx="1"/>
          </p:nvPr>
        </p:nvSpPr>
        <p:spPr>
          <a:xfrm>
            <a:off x="477591" y="1210614"/>
            <a:ext cx="11843198" cy="5357611"/>
          </a:xfrm>
        </p:spPr>
        <p:txBody>
          <a:bodyPr>
            <a:normAutofit/>
          </a:bodyPr>
          <a:lstStyle/>
          <a:p>
            <a:pPr marL="0" indent="0">
              <a:buNone/>
            </a:pPr>
            <a:r>
              <a:rPr lang="ja-JP" altLang="en-US" sz="2400" dirty="0"/>
              <a:t>このガイドブックをご覧になる方の中には、職場のメンバーが思いがけず病気の診断を受け、</a:t>
            </a:r>
          </a:p>
          <a:p>
            <a:pPr marL="0" indent="0">
              <a:buNone/>
            </a:pPr>
            <a:r>
              <a:rPr lang="ja-JP" altLang="en-US" sz="2400" dirty="0"/>
              <a:t>今後のご本人への対応や職場の運営に関し、不安を感じている所属長もいらっしゃると思います。</a:t>
            </a:r>
          </a:p>
          <a:p>
            <a:pPr marL="0" indent="0">
              <a:buNone/>
            </a:pPr>
            <a:r>
              <a:rPr lang="ja-JP" altLang="en-US" sz="2400" dirty="0"/>
              <a:t>このガイドブックは、病気の診断を受けた方、あるいは健康診断で要再検査になったご本人と</a:t>
            </a:r>
          </a:p>
          <a:p>
            <a:pPr marL="0" indent="0">
              <a:buNone/>
            </a:pPr>
            <a:r>
              <a:rPr lang="ja-JP" altLang="en-US" sz="2400" dirty="0"/>
              <a:t>職場の所属長、同僚の皆さんを対象にそれぞれバージョンを分け、作成しております。</a:t>
            </a:r>
          </a:p>
          <a:p>
            <a:pPr marL="0" indent="0">
              <a:buNone/>
            </a:pPr>
            <a:r>
              <a:rPr lang="ja-JP" altLang="en-US" sz="2400" dirty="0"/>
              <a:t>様々な病気や怪我を対象に、治療と仕事の両立を支援する制度や留意点を掲載しました。</a:t>
            </a:r>
          </a:p>
          <a:p>
            <a:pPr marL="0" indent="0">
              <a:buNone/>
            </a:pPr>
            <a:r>
              <a:rPr lang="en-US" altLang="ja-JP" sz="2400" dirty="0"/>
              <a:t>2017</a:t>
            </a:r>
            <a:r>
              <a:rPr lang="ja-JP" altLang="en-US" sz="2400" dirty="0"/>
              <a:t>年の作成から時間が経過したことから、この度、改訂を行い、</a:t>
            </a:r>
          </a:p>
          <a:p>
            <a:pPr marL="0" indent="0">
              <a:buNone/>
            </a:pPr>
            <a:r>
              <a:rPr lang="ja-JP" altLang="en-US" sz="2400" dirty="0"/>
              <a:t>実際に両立を行った社員の声も盛り込んでいます。</a:t>
            </a:r>
          </a:p>
          <a:p>
            <a:pPr marL="0" indent="0">
              <a:buNone/>
            </a:pPr>
            <a:r>
              <a:rPr lang="ja-JP" altLang="en-US" sz="2400" dirty="0"/>
              <a:t>今、医療の進歩で治療は入院から通院にシフトすると共に入院期間も短期化しており、国や社会</a:t>
            </a:r>
            <a:endParaRPr lang="en-US" altLang="ja-JP" sz="2400" dirty="0"/>
          </a:p>
          <a:p>
            <a:pPr marL="0" indent="0">
              <a:buNone/>
            </a:pPr>
            <a:r>
              <a:rPr lang="ja-JP" altLang="en-US" sz="2400" dirty="0"/>
              <a:t>の流れからも、治療と仕事の両立はしやすくなっています。</a:t>
            </a:r>
          </a:p>
          <a:p>
            <a:pPr marL="0" indent="0">
              <a:buNone/>
            </a:pPr>
            <a:r>
              <a:rPr lang="ja-JP" altLang="en-US" sz="2400" dirty="0"/>
              <a:t>このガイドブックをぜひ参考にして、ご本人への対応を進めて頂くようお願いいたします。</a:t>
            </a:r>
          </a:p>
        </p:txBody>
      </p:sp>
      <p:sp>
        <p:nvSpPr>
          <p:cNvPr id="4" name="正方形/長方形 3"/>
          <p:cNvSpPr/>
          <p:nvPr/>
        </p:nvSpPr>
        <p:spPr>
          <a:xfrm>
            <a:off x="10020301" y="288142"/>
            <a:ext cx="2057400" cy="819150"/>
          </a:xfrm>
          <a:prstGeom prst="rect">
            <a:avLst/>
          </a:prstGeom>
          <a:solidFill>
            <a:srgbClr val="00B0F0"/>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ja-JP" altLang="en-US" sz="2400" b="1" dirty="0"/>
              <a:t>上司の方向け</a:t>
            </a:r>
            <a:endParaRPr kumimoji="1" lang="ja-JP" altLang="en-US" sz="2400" b="1" dirty="0"/>
          </a:p>
        </p:txBody>
      </p:sp>
      <p:sp>
        <p:nvSpPr>
          <p:cNvPr id="6" name="テキスト ボックス 5">
            <a:extLst>
              <a:ext uri="{FF2B5EF4-FFF2-40B4-BE49-F238E27FC236}">
                <a16:creationId xmlns:a16="http://schemas.microsoft.com/office/drawing/2014/main" id="{2FE9678B-9986-4DE3-B232-432ACCA8E7D3}"/>
              </a:ext>
            </a:extLst>
          </p:cNvPr>
          <p:cNvSpPr txBox="1"/>
          <p:nvPr/>
        </p:nvSpPr>
        <p:spPr>
          <a:xfrm>
            <a:off x="10181977" y="642139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3556383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7136" y="184821"/>
            <a:ext cx="10515600" cy="1025793"/>
          </a:xfrm>
        </p:spPr>
        <p:txBody>
          <a:bodyPr>
            <a:normAutofit fontScale="90000"/>
          </a:bodyPr>
          <a:lstStyle/>
          <a:p>
            <a:br>
              <a:rPr lang="en-US" altLang="ja-JP" dirty="0"/>
            </a:br>
            <a:endParaRPr kumimoji="1" lang="ja-JP" altLang="en-US" dirty="0"/>
          </a:p>
        </p:txBody>
      </p:sp>
      <p:sp>
        <p:nvSpPr>
          <p:cNvPr id="3" name="コンテンツ プレースホルダー 2"/>
          <p:cNvSpPr>
            <a:spLocks noGrp="1"/>
          </p:cNvSpPr>
          <p:nvPr>
            <p:ph idx="1"/>
          </p:nvPr>
        </p:nvSpPr>
        <p:spPr>
          <a:xfrm>
            <a:off x="97904" y="1156371"/>
            <a:ext cx="12002946" cy="5891514"/>
          </a:xfrm>
        </p:spPr>
        <p:txBody>
          <a:bodyPr>
            <a:normAutofit/>
          </a:bodyPr>
          <a:lstStyle/>
          <a:p>
            <a:pPr marL="0" indent="0">
              <a:buNone/>
            </a:pPr>
            <a:r>
              <a:rPr lang="ja-JP" altLang="en-US" sz="2400" b="1" dirty="0">
                <a:solidFill>
                  <a:schemeClr val="accent1"/>
                </a:solidFill>
              </a:rPr>
              <a:t>（１）本人の気持ちに寄り添う大切さ</a:t>
            </a:r>
            <a:endParaRPr lang="en-US" altLang="ja-JP" sz="2400" b="1" dirty="0">
              <a:solidFill>
                <a:schemeClr val="accent1"/>
              </a:solidFill>
            </a:endParaRPr>
          </a:p>
          <a:p>
            <a:pPr marL="0" indent="0">
              <a:buNone/>
            </a:pPr>
            <a:r>
              <a:rPr lang="ja-JP" altLang="en-US" sz="2400" dirty="0"/>
              <a:t>　　　・病気の診断を受けると、誰でも不安や混乱を抱いたり、心細い気持ちになったりします。</a:t>
            </a:r>
            <a:endParaRPr lang="en-US" altLang="ja-JP" sz="2400" dirty="0"/>
          </a:p>
          <a:p>
            <a:pPr marL="0" indent="0">
              <a:buNone/>
            </a:pPr>
            <a:r>
              <a:rPr lang="ja-JP" altLang="en-US" sz="2400" dirty="0"/>
              <a:t>　　　　一見冷静に見える人も、そのような気持ちを抱えていることをまず知ってください。</a:t>
            </a:r>
            <a:endParaRPr lang="en-US" altLang="ja-JP" sz="2400" dirty="0"/>
          </a:p>
          <a:p>
            <a:pPr marL="0" indent="0">
              <a:buNone/>
            </a:pPr>
            <a:r>
              <a:rPr lang="ja-JP" altLang="en-US" sz="2400" dirty="0"/>
              <a:t>　　　・上司として心配や仕事への影響を考え、自分も落ち着かなくなったりしますが、病気になった</a:t>
            </a:r>
            <a:endParaRPr lang="en-US" altLang="ja-JP" sz="2400" dirty="0"/>
          </a:p>
          <a:p>
            <a:pPr marL="0" indent="0">
              <a:buNone/>
            </a:pPr>
            <a:r>
              <a:rPr lang="en-US" altLang="ja-JP" sz="2400" dirty="0"/>
              <a:t>       </a:t>
            </a:r>
            <a:r>
              <a:rPr lang="ja-JP" altLang="en-US" sz="2400" dirty="0"/>
              <a:t>本人こそ大きな渦の中にいることを想像し、寄り添ってみて下さい。</a:t>
            </a:r>
            <a:endParaRPr lang="en-US" altLang="ja-JP" sz="2400" dirty="0"/>
          </a:p>
          <a:p>
            <a:pPr marL="0" indent="0">
              <a:buNone/>
            </a:pPr>
            <a:r>
              <a:rPr lang="ja-JP" altLang="en-US" sz="2400" b="1" dirty="0">
                <a:solidFill>
                  <a:schemeClr val="accent1"/>
                </a:solidFill>
              </a:rPr>
              <a:t>（２）今日、治療と仕事は充分両立可能</a:t>
            </a:r>
            <a:endParaRPr lang="en-US" altLang="ja-JP" sz="2400" b="1" dirty="0">
              <a:solidFill>
                <a:schemeClr val="accent1"/>
              </a:solidFill>
            </a:endParaRPr>
          </a:p>
          <a:p>
            <a:pPr marL="0" indent="0">
              <a:buNone/>
            </a:pPr>
            <a:r>
              <a:rPr lang="ja-JP" altLang="en-US" sz="2400" dirty="0"/>
              <a:t>　　　・医療の進歩により、「治ってから復職する」時代から「治療しながら働く」時代に変わりつつあり</a:t>
            </a:r>
            <a:endParaRPr lang="en-US" altLang="ja-JP" sz="2400" dirty="0"/>
          </a:p>
          <a:p>
            <a:pPr marL="0" indent="0">
              <a:buNone/>
            </a:pPr>
            <a:r>
              <a:rPr lang="en-US" altLang="ja-JP" sz="2400" dirty="0"/>
              <a:t>       </a:t>
            </a:r>
            <a:r>
              <a:rPr lang="ja-JP" altLang="en-US" sz="2400" dirty="0"/>
              <a:t>ます。病状や治療によっては、配慮が必要な場合もありますが、配慮さえすれば、治療と仕事</a:t>
            </a:r>
            <a:endParaRPr lang="en-US" altLang="ja-JP" sz="2400" dirty="0"/>
          </a:p>
          <a:p>
            <a:pPr marL="0" indent="0">
              <a:buNone/>
            </a:pPr>
            <a:r>
              <a:rPr lang="ja-JP" altLang="en-US" sz="2400" dirty="0"/>
              <a:t>　　　 の両立は充分可能な時代になっています。</a:t>
            </a:r>
            <a:endParaRPr lang="en-US" altLang="ja-JP" sz="2400" dirty="0"/>
          </a:p>
          <a:p>
            <a:pPr marL="0" indent="0">
              <a:buNone/>
            </a:pPr>
            <a:r>
              <a:rPr lang="ja-JP" altLang="en-US" sz="2400" b="1" dirty="0">
                <a:solidFill>
                  <a:schemeClr val="accent1"/>
                </a:solidFill>
              </a:rPr>
              <a:t>（３）「お互い様」の気持ちで</a:t>
            </a:r>
            <a:endParaRPr lang="en-US" altLang="ja-JP" sz="2400" b="1" dirty="0">
              <a:solidFill>
                <a:schemeClr val="accent1"/>
              </a:solidFill>
            </a:endParaRPr>
          </a:p>
          <a:p>
            <a:pPr marL="0" indent="0">
              <a:buNone/>
            </a:pPr>
            <a:r>
              <a:rPr lang="ja-JP" altLang="en-US" sz="2400" dirty="0"/>
              <a:t>　　　・誰でも病気になる可能性があり、例えば、日本人の</a:t>
            </a:r>
            <a:r>
              <a:rPr lang="en-US" altLang="ja-JP" sz="2400" dirty="0"/>
              <a:t>2</a:t>
            </a:r>
            <a:r>
              <a:rPr lang="ja-JP" altLang="en-US" sz="2400" dirty="0"/>
              <a:t>人に</a:t>
            </a:r>
            <a:r>
              <a:rPr lang="en-US" altLang="ja-JP" sz="2400" dirty="0"/>
              <a:t>1</a:t>
            </a:r>
            <a:r>
              <a:rPr lang="ja-JP" altLang="en-US" sz="2400" dirty="0"/>
              <a:t>人は一生の内にがんになる可能</a:t>
            </a:r>
            <a:endParaRPr lang="en-US" altLang="ja-JP" sz="2400" dirty="0"/>
          </a:p>
          <a:p>
            <a:pPr marL="0" indent="0">
              <a:buNone/>
            </a:pPr>
            <a:r>
              <a:rPr lang="en-US" altLang="ja-JP" sz="2400" dirty="0"/>
              <a:t>       </a:t>
            </a:r>
            <a:r>
              <a:rPr lang="ja-JP" altLang="en-US" sz="2400" dirty="0"/>
              <a:t>性があります。病気になる人が特別なのではなく、「お互い様」の気持ちで対応していきましょう。</a:t>
            </a:r>
            <a:endParaRPr lang="en-US" altLang="ja-JP" sz="2400" dirty="0"/>
          </a:p>
        </p:txBody>
      </p:sp>
      <p:sp>
        <p:nvSpPr>
          <p:cNvPr id="5" name="タイトル 1"/>
          <p:cNvSpPr txBox="1">
            <a:spLocks/>
          </p:cNvSpPr>
          <p:nvPr/>
        </p:nvSpPr>
        <p:spPr>
          <a:xfrm>
            <a:off x="359536" y="337221"/>
            <a:ext cx="10515600" cy="1025793"/>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dirty="0"/>
              <a:t>２．まず知っておいてほしいこと</a:t>
            </a:r>
            <a:br>
              <a:rPr lang="en-US" altLang="ja-JP" dirty="0"/>
            </a:br>
            <a:endParaRPr lang="ja-JP" altLang="en-US" dirty="0"/>
          </a:p>
        </p:txBody>
      </p:sp>
      <p:sp>
        <p:nvSpPr>
          <p:cNvPr id="6" name="正方形/長方形 5">
            <a:extLst>
              <a:ext uri="{FF2B5EF4-FFF2-40B4-BE49-F238E27FC236}">
                <a16:creationId xmlns:a16="http://schemas.microsoft.com/office/drawing/2014/main" id="{4D683023-9767-4088-BB4E-69ED7F1A4992}"/>
              </a:ext>
            </a:extLst>
          </p:cNvPr>
          <p:cNvSpPr/>
          <p:nvPr/>
        </p:nvSpPr>
        <p:spPr>
          <a:xfrm>
            <a:off x="9955668" y="184821"/>
            <a:ext cx="2057400" cy="819150"/>
          </a:xfrm>
          <a:prstGeom prst="rect">
            <a:avLst/>
          </a:prstGeom>
          <a:solidFill>
            <a:srgbClr val="00B0F0"/>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ja-JP" altLang="en-US" sz="2400" b="1" dirty="0"/>
              <a:t>上司の方向け</a:t>
            </a:r>
            <a:endParaRPr kumimoji="1" lang="ja-JP" altLang="en-US" sz="2400" b="1" dirty="0"/>
          </a:p>
        </p:txBody>
      </p:sp>
      <p:sp>
        <p:nvSpPr>
          <p:cNvPr id="8" name="テキスト ボックス 7">
            <a:extLst>
              <a:ext uri="{FF2B5EF4-FFF2-40B4-BE49-F238E27FC236}">
                <a16:creationId xmlns:a16="http://schemas.microsoft.com/office/drawing/2014/main" id="{2FE9678B-9986-4DE3-B232-432ACCA8E7D3}"/>
              </a:ext>
            </a:extLst>
          </p:cNvPr>
          <p:cNvSpPr txBox="1"/>
          <p:nvPr/>
        </p:nvSpPr>
        <p:spPr>
          <a:xfrm>
            <a:off x="10072646" y="100397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1134004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7136" y="184821"/>
            <a:ext cx="10515600" cy="1025793"/>
          </a:xfrm>
        </p:spPr>
        <p:txBody>
          <a:bodyPr>
            <a:normAutofit fontScale="90000"/>
          </a:bodyPr>
          <a:lstStyle/>
          <a:p>
            <a:r>
              <a:rPr kumimoji="1" lang="ja-JP" altLang="en-US" dirty="0"/>
              <a:t>３．</a:t>
            </a:r>
            <a:r>
              <a:rPr lang="ja-JP" altLang="en-US" dirty="0"/>
              <a:t>上司支援のポイント：診断時</a:t>
            </a:r>
            <a:br>
              <a:rPr lang="en-US" altLang="ja-JP" dirty="0"/>
            </a:br>
            <a:endParaRPr kumimoji="1" lang="ja-JP" altLang="en-US" dirty="0"/>
          </a:p>
        </p:txBody>
      </p:sp>
      <p:sp>
        <p:nvSpPr>
          <p:cNvPr id="3" name="コンテンツ プレースホルダー 2"/>
          <p:cNvSpPr>
            <a:spLocks noGrp="1"/>
          </p:cNvSpPr>
          <p:nvPr>
            <p:ph idx="1"/>
          </p:nvPr>
        </p:nvSpPr>
        <p:spPr>
          <a:xfrm>
            <a:off x="420414" y="840828"/>
            <a:ext cx="11929773" cy="5860914"/>
          </a:xfrm>
        </p:spPr>
        <p:txBody>
          <a:bodyPr>
            <a:noAutofit/>
          </a:bodyPr>
          <a:lstStyle/>
          <a:p>
            <a:pPr marL="0" indent="0">
              <a:buNone/>
            </a:pPr>
            <a:r>
              <a:rPr lang="ja-JP" altLang="en-US" sz="2000" b="1" dirty="0"/>
              <a:t>（１）</a:t>
            </a:r>
            <a:r>
              <a:rPr lang="ja-JP" altLang="en-US" sz="2000" b="1" u="sng" dirty="0"/>
              <a:t>感謝と傾聴</a:t>
            </a:r>
            <a:endParaRPr lang="en-US" altLang="ja-JP" sz="2000" b="1" u="sng" dirty="0"/>
          </a:p>
          <a:p>
            <a:pPr marL="0" indent="0">
              <a:buNone/>
            </a:pPr>
            <a:r>
              <a:rPr lang="ja-JP" altLang="en-US" sz="1800" dirty="0"/>
              <a:t>　　　・病気について打ち明けてくれたことに感謝を述べ、できる限り協力することを伝えます。</a:t>
            </a:r>
            <a:endParaRPr lang="en-US" altLang="ja-JP" sz="1800" dirty="0"/>
          </a:p>
          <a:p>
            <a:pPr marL="0" indent="0">
              <a:buNone/>
            </a:pPr>
            <a:r>
              <a:rPr lang="ja-JP" altLang="en-US" sz="1800" dirty="0"/>
              <a:t>　　　・まずは本人の話をじっくり聴くことが大切です。励ましやアドバイスは脇に置き、気持ちをそのまま受け止めてみましょう。</a:t>
            </a:r>
            <a:endParaRPr lang="en-US" altLang="ja-JP" sz="1800" dirty="0"/>
          </a:p>
          <a:p>
            <a:pPr marL="0" indent="0">
              <a:buNone/>
            </a:pPr>
            <a:r>
              <a:rPr lang="ja-JP" altLang="en-US" sz="2000" b="1" dirty="0"/>
              <a:t>（２）</a:t>
            </a:r>
            <a:r>
              <a:rPr lang="ja-JP" altLang="en-US" sz="2000" b="1" u="sng" dirty="0"/>
              <a:t>本人の気持ちに寄り添い、話し合う</a:t>
            </a:r>
            <a:endParaRPr lang="en-US" altLang="ja-JP" sz="2000" b="1" u="sng" dirty="0"/>
          </a:p>
          <a:p>
            <a:pPr marL="0" indent="0">
              <a:buNone/>
            </a:pPr>
            <a:r>
              <a:rPr lang="ja-JP" altLang="en-US" sz="1800" dirty="0"/>
              <a:t>　　　・体調や本人の気持ちを踏まえ、治療と仕事をどうするかの意向や必要とする職場でのサポートを確認します。</a:t>
            </a:r>
            <a:endParaRPr lang="en-US" altLang="ja-JP" sz="1800" dirty="0"/>
          </a:p>
          <a:p>
            <a:pPr marL="0" indent="0">
              <a:buNone/>
            </a:pPr>
            <a:r>
              <a:rPr lang="ja-JP" altLang="en-US" sz="1800" dirty="0"/>
              <a:t>　　　・時間の経過とともに治療状況や体調が変わるので、こまめにコミュニケーションをとるようにしましょう。</a:t>
            </a:r>
            <a:endParaRPr lang="en-US" altLang="ja-JP" sz="1800" dirty="0"/>
          </a:p>
          <a:p>
            <a:pPr marL="0" indent="0">
              <a:buNone/>
            </a:pPr>
            <a:r>
              <a:rPr lang="ja-JP" altLang="en-US" sz="2000" b="1" dirty="0"/>
              <a:t>（３）</a:t>
            </a:r>
            <a:r>
              <a:rPr lang="ja-JP" altLang="en-US" sz="2000" b="1" u="sng" dirty="0"/>
              <a:t>情報の取扱いに留意する</a:t>
            </a:r>
            <a:endParaRPr lang="en-US" altLang="ja-JP" sz="2000" b="1" u="sng" dirty="0"/>
          </a:p>
          <a:p>
            <a:pPr marL="0" indent="0">
              <a:buNone/>
            </a:pPr>
            <a:r>
              <a:rPr lang="ja-JP" altLang="en-US" sz="1800" dirty="0"/>
              <a:t>　　　・プライバシーに関することなので、話は個別に個室で聞くようにします。遠隔地の場合は</a:t>
            </a:r>
            <a:r>
              <a:rPr lang="en-US" altLang="ja-JP" sz="1800" dirty="0"/>
              <a:t>Teams</a:t>
            </a:r>
            <a:r>
              <a:rPr lang="ja-JP" altLang="en-US" sz="1800" dirty="0"/>
              <a:t>等を使いましょう。</a:t>
            </a:r>
            <a:endParaRPr lang="en-US" altLang="ja-JP" sz="1800" dirty="0"/>
          </a:p>
          <a:p>
            <a:pPr marL="0" indent="0">
              <a:buNone/>
            </a:pPr>
            <a:r>
              <a:rPr lang="ja-JP" altLang="en-US" sz="1800" dirty="0"/>
              <a:t>　　　・診断名・病状・治療状況など個人の健康情報を職場内でどこまで開示するかは本人の希望を尊重することが重要です。</a:t>
            </a:r>
            <a:br>
              <a:rPr lang="en-US" altLang="ja-JP" sz="1800" dirty="0"/>
            </a:br>
            <a:r>
              <a:rPr lang="ja-JP" altLang="en-US" sz="1800" dirty="0"/>
              <a:t>　　　 但し、ある程度情報を共有した方が協力を得られやすい場合も多いので、その点を説明しながら本人に確認を取りましょう。</a:t>
            </a:r>
            <a:endParaRPr lang="en-US" altLang="ja-JP" sz="1800" dirty="0"/>
          </a:p>
          <a:p>
            <a:pPr marL="0" indent="0">
              <a:buNone/>
            </a:pPr>
            <a:r>
              <a:rPr lang="ja-JP" altLang="en-US" sz="2000" b="1" dirty="0"/>
              <a:t>（４）</a:t>
            </a:r>
            <a:r>
              <a:rPr lang="ja-JP" altLang="en-US" sz="2000" b="1" u="sng" dirty="0"/>
              <a:t>一人ひとりの違いに留意する</a:t>
            </a:r>
          </a:p>
          <a:p>
            <a:pPr marL="0" indent="0">
              <a:buNone/>
            </a:pPr>
            <a:r>
              <a:rPr lang="ja-JP" altLang="en-US" sz="1800" dirty="0"/>
              <a:t>　　　・例えばがんの場合も、部位やステージ等が同じでも治療やその後の経過が異なる場合があり、状況が違えば尚更です。</a:t>
            </a:r>
            <a:endParaRPr lang="en-US" altLang="ja-JP" sz="1800" dirty="0"/>
          </a:p>
          <a:p>
            <a:pPr marL="0" indent="0">
              <a:buNone/>
            </a:pPr>
            <a:r>
              <a:rPr lang="ja-JP" altLang="en-US" sz="2000" b="1" dirty="0"/>
              <a:t>（５）</a:t>
            </a:r>
            <a:r>
              <a:rPr lang="ja-JP" altLang="en-US" sz="2000" b="1" u="sng" dirty="0"/>
              <a:t>ガイドブックの活用と連携</a:t>
            </a:r>
            <a:endParaRPr lang="en-US" altLang="ja-JP" sz="2000" b="1" u="sng" dirty="0"/>
          </a:p>
          <a:p>
            <a:pPr marL="0" indent="0">
              <a:buNone/>
            </a:pPr>
            <a:r>
              <a:rPr lang="ja-JP" altLang="en-US" sz="1800" dirty="0"/>
              <a:t>　　　・本人向けの本ガイドブックを渡し、会社で利用できる制度などを紹介します。上司の方も、本人向けガイドブックの内容を</a:t>
            </a:r>
            <a:br>
              <a:rPr lang="en-US" altLang="ja-JP" sz="1800" dirty="0"/>
            </a:br>
            <a:r>
              <a:rPr lang="en-US" altLang="ja-JP" sz="1800" dirty="0"/>
              <a:t>       </a:t>
            </a:r>
            <a:r>
              <a:rPr lang="ja-JP" altLang="en-US" sz="1800" dirty="0"/>
              <a:t>確認しておいてください。</a:t>
            </a:r>
            <a:endParaRPr lang="en-US" altLang="ja-JP" sz="1800" dirty="0"/>
          </a:p>
          <a:p>
            <a:pPr marL="0" indent="0">
              <a:buNone/>
            </a:pPr>
            <a:r>
              <a:rPr lang="ja-JP" altLang="en-US" sz="1800" dirty="0"/>
              <a:t>　　　・人事部とも情報共有の上、連携し、利用できる制度、職場で必要な配慮などにつき確認します。</a:t>
            </a:r>
            <a:endParaRPr lang="en-US" altLang="ja-JP" sz="1800" dirty="0"/>
          </a:p>
        </p:txBody>
      </p:sp>
      <p:sp>
        <p:nvSpPr>
          <p:cNvPr id="4" name="正方形/長方形 3"/>
          <p:cNvSpPr/>
          <p:nvPr/>
        </p:nvSpPr>
        <p:spPr>
          <a:xfrm>
            <a:off x="10043450" y="117174"/>
            <a:ext cx="2057400" cy="819150"/>
          </a:xfrm>
          <a:prstGeom prst="rect">
            <a:avLst/>
          </a:prstGeom>
          <a:solidFill>
            <a:srgbClr val="00B0F0"/>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ja-JP" altLang="en-US" sz="2400" b="1" dirty="0"/>
              <a:t>上司の方向け</a:t>
            </a:r>
            <a:endParaRPr kumimoji="1" lang="ja-JP" altLang="en-US" sz="2400" b="1" dirty="0"/>
          </a:p>
        </p:txBody>
      </p:sp>
      <p:sp>
        <p:nvSpPr>
          <p:cNvPr id="6" name="テキスト ボックス 5">
            <a:extLst>
              <a:ext uri="{FF2B5EF4-FFF2-40B4-BE49-F238E27FC236}">
                <a16:creationId xmlns:a16="http://schemas.microsoft.com/office/drawing/2014/main" id="{2FE9678B-9986-4DE3-B232-432ACCA8E7D3}"/>
              </a:ext>
            </a:extLst>
          </p:cNvPr>
          <p:cNvSpPr txBox="1"/>
          <p:nvPr/>
        </p:nvSpPr>
        <p:spPr>
          <a:xfrm>
            <a:off x="10181977" y="642139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2069306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485B7F4D-36A5-4966-9BF4-69EB3BBE6488}"/>
              </a:ext>
            </a:extLst>
          </p:cNvPr>
          <p:cNvSpPr txBox="1"/>
          <p:nvPr/>
        </p:nvSpPr>
        <p:spPr>
          <a:xfrm>
            <a:off x="404510" y="1072338"/>
            <a:ext cx="12582052" cy="4293483"/>
          </a:xfrm>
          <a:prstGeom prst="rect">
            <a:avLst/>
          </a:prstGeom>
          <a:noFill/>
        </p:spPr>
        <p:txBody>
          <a:bodyPr wrap="square" rtlCol="0">
            <a:spAutoFit/>
          </a:bodyPr>
          <a:lstStyle/>
          <a:p>
            <a:pPr>
              <a:lnSpc>
                <a:spcPct val="130000"/>
              </a:lnSpc>
            </a:pPr>
            <a:r>
              <a:rPr lang="ja-JP" altLang="en-US" sz="2100" dirty="0">
                <a:latin typeface="Meiryo UI" panose="020B0604030504040204" pitchFamily="50" charset="-128"/>
                <a:ea typeface="Meiryo UI" panose="020B0604030504040204" pitchFamily="50" charset="-128"/>
              </a:rPr>
              <a:t>持病をもつ社員の方の上司には、持病が悪化しないような配慮と、職務能力の発揮とのバランスが取れるよう、</a:t>
            </a:r>
            <a:endParaRPr lang="en-US" altLang="ja-JP" sz="2100" dirty="0">
              <a:latin typeface="Meiryo UI" panose="020B0604030504040204" pitchFamily="50" charset="-128"/>
              <a:ea typeface="Meiryo UI" panose="020B0604030504040204" pitchFamily="50" charset="-128"/>
            </a:endParaRPr>
          </a:p>
          <a:p>
            <a:pPr>
              <a:lnSpc>
                <a:spcPct val="130000"/>
              </a:lnSpc>
            </a:pPr>
            <a:r>
              <a:rPr lang="ja-JP" altLang="en-US" sz="2100" dirty="0">
                <a:latin typeface="Meiryo UI" panose="020B0604030504040204" pitchFamily="50" charset="-128"/>
                <a:ea typeface="Meiryo UI" panose="020B0604030504040204" pitchFamily="50" charset="-128"/>
              </a:rPr>
              <a:t>マネジメントしていただくようにお願いをしています。</a:t>
            </a:r>
            <a:endParaRPr lang="en-US" altLang="ja-JP" sz="2100" dirty="0">
              <a:latin typeface="Meiryo UI" panose="020B0604030504040204" pitchFamily="50" charset="-128"/>
              <a:ea typeface="Meiryo UI" panose="020B0604030504040204" pitchFamily="50" charset="-128"/>
            </a:endParaRPr>
          </a:p>
          <a:p>
            <a:pPr>
              <a:lnSpc>
                <a:spcPct val="130000"/>
              </a:lnSpc>
            </a:pPr>
            <a:r>
              <a:rPr lang="ja-JP" altLang="en-US" sz="2100" dirty="0">
                <a:latin typeface="Meiryo UI" panose="020B0604030504040204" pitchFamily="50" charset="-128"/>
                <a:ea typeface="Meiryo UI" panose="020B0604030504040204" pitchFamily="50" charset="-128"/>
              </a:rPr>
              <a:t>その際、罹患後は、以前と同様のパフォーマンスが発揮できないケースがあります。</a:t>
            </a:r>
            <a:endParaRPr lang="en-US" altLang="ja-JP" sz="2100" dirty="0">
              <a:latin typeface="Meiryo UI" panose="020B0604030504040204" pitchFamily="50" charset="-128"/>
              <a:ea typeface="Meiryo UI" panose="020B0604030504040204" pitchFamily="50" charset="-128"/>
            </a:endParaRPr>
          </a:p>
          <a:p>
            <a:pPr>
              <a:lnSpc>
                <a:spcPct val="130000"/>
              </a:lnSpc>
            </a:pPr>
            <a:r>
              <a:rPr lang="ja-JP" altLang="en-US" sz="2100" dirty="0">
                <a:latin typeface="Meiryo UI" panose="020B0604030504040204" pitchFamily="50" charset="-128"/>
                <a:ea typeface="Meiryo UI" panose="020B0604030504040204" pitchFamily="50" charset="-128"/>
              </a:rPr>
              <a:t>だからといって「とにかく休んで」などの一方的な投げかけは避けましょう。治療と仕事の両立をしたいと思っている</a:t>
            </a:r>
            <a:endParaRPr lang="en-US" altLang="ja-JP" sz="2100" dirty="0">
              <a:latin typeface="Meiryo UI" panose="020B0604030504040204" pitchFamily="50" charset="-128"/>
              <a:ea typeface="Meiryo UI" panose="020B0604030504040204" pitchFamily="50" charset="-128"/>
            </a:endParaRPr>
          </a:p>
          <a:p>
            <a:pPr>
              <a:lnSpc>
                <a:spcPct val="130000"/>
              </a:lnSpc>
            </a:pPr>
            <a:r>
              <a:rPr lang="ja-JP" altLang="en-US" sz="2100" dirty="0">
                <a:latin typeface="Meiryo UI" panose="020B0604030504040204" pitchFamily="50" charset="-128"/>
                <a:ea typeface="Meiryo UI" panose="020B0604030504040204" pitchFamily="50" charset="-128"/>
              </a:rPr>
              <a:t>罹患者には、「治療に専念して」や「無理せず休んで」という言葉は、仕事がしにくくなる辛さを感じる場合が</a:t>
            </a:r>
            <a:endParaRPr lang="en-US" altLang="ja-JP" sz="2100" dirty="0">
              <a:latin typeface="Meiryo UI" panose="020B0604030504040204" pitchFamily="50" charset="-128"/>
              <a:ea typeface="Meiryo UI" panose="020B0604030504040204" pitchFamily="50" charset="-128"/>
            </a:endParaRPr>
          </a:p>
          <a:p>
            <a:pPr>
              <a:lnSpc>
                <a:spcPct val="130000"/>
              </a:lnSpc>
            </a:pPr>
            <a:r>
              <a:rPr lang="ja-JP" altLang="en-US" sz="2100" dirty="0">
                <a:latin typeface="Meiryo UI" panose="020B0604030504040204" pitchFamily="50" charset="-128"/>
                <a:ea typeface="Meiryo UI" panose="020B0604030504040204" pitchFamily="50" charset="-128"/>
              </a:rPr>
              <a:t>あります。代わりに、「何かあったらすぐに教えてね」という声掛けをお勧めします。</a:t>
            </a:r>
          </a:p>
          <a:p>
            <a:pPr>
              <a:lnSpc>
                <a:spcPct val="130000"/>
              </a:lnSpc>
            </a:pPr>
            <a:r>
              <a:rPr lang="ja-JP" altLang="en-US" sz="2100" dirty="0">
                <a:latin typeface="Meiryo UI" panose="020B0604030504040204" pitchFamily="50" charset="-128"/>
                <a:ea typeface="Meiryo UI" panose="020B0604030504040204" pitchFamily="50" charset="-128"/>
              </a:rPr>
              <a:t>本人が「いきいきとポジティブに働ける」ことも大切です。業務を軽減されるとストレスを感じる場合もあります。</a:t>
            </a:r>
          </a:p>
          <a:p>
            <a:pPr>
              <a:lnSpc>
                <a:spcPct val="130000"/>
              </a:lnSpc>
            </a:pPr>
            <a:r>
              <a:rPr lang="ja-JP" altLang="en-US" sz="2100" dirty="0">
                <a:latin typeface="Meiryo UI" panose="020B0604030504040204" pitchFamily="50" charset="-128"/>
                <a:ea typeface="Meiryo UI" panose="020B0604030504040204" pitchFamily="50" charset="-128"/>
              </a:rPr>
              <a:t>ある程度の責任や裁量を持つことで、働きがいがもてて、治療との両立がうまくいく場合もあります。</a:t>
            </a:r>
            <a:endParaRPr lang="en-US" altLang="ja-JP" sz="2100" dirty="0">
              <a:latin typeface="Meiryo UI" panose="020B0604030504040204" pitchFamily="50" charset="-128"/>
              <a:ea typeface="Meiryo UI" panose="020B0604030504040204" pitchFamily="50" charset="-128"/>
            </a:endParaRPr>
          </a:p>
          <a:p>
            <a:pPr>
              <a:lnSpc>
                <a:spcPct val="130000"/>
              </a:lnSpc>
            </a:pPr>
            <a:r>
              <a:rPr lang="ja-JP" altLang="en-US" sz="2100" dirty="0">
                <a:latin typeface="Meiryo UI" panose="020B0604030504040204" pitchFamily="50" charset="-128"/>
                <a:ea typeface="Meiryo UI" panose="020B0604030504040204" pitchFamily="50" charset="-128"/>
              </a:rPr>
              <a:t>業務負荷については、充分時間をかけて本人と上司で話す機会を設けていただき、中長期的な見通しも含めて</a:t>
            </a:r>
            <a:endParaRPr lang="en-US" altLang="ja-JP" sz="2100" dirty="0">
              <a:latin typeface="Meiryo UI" panose="020B0604030504040204" pitchFamily="50" charset="-128"/>
              <a:ea typeface="Meiryo UI" panose="020B0604030504040204" pitchFamily="50" charset="-128"/>
            </a:endParaRPr>
          </a:p>
          <a:p>
            <a:pPr>
              <a:lnSpc>
                <a:spcPct val="130000"/>
              </a:lnSpc>
            </a:pPr>
            <a:r>
              <a:rPr lang="ja-JP" altLang="en-US" sz="2100" dirty="0">
                <a:highlight>
                  <a:srgbClr val="FFFFFF"/>
                </a:highlight>
                <a:latin typeface="Meiryo UI" panose="020B0604030504040204" pitchFamily="50" charset="-128"/>
                <a:ea typeface="Meiryo UI" panose="020B0604030504040204" pitchFamily="50" charset="-128"/>
              </a:rPr>
              <a:t>同意がとれるように</a:t>
            </a:r>
            <a:r>
              <a:rPr lang="ja-JP" altLang="en-US" sz="2100" dirty="0">
                <a:latin typeface="Meiryo UI" panose="020B0604030504040204" pitchFamily="50" charset="-128"/>
                <a:ea typeface="Meiryo UI" panose="020B0604030504040204" pitchFamily="50" charset="-128"/>
              </a:rPr>
              <a:t>対応をお願いします。</a:t>
            </a:r>
            <a:endParaRPr lang="en-US" altLang="ja-JP" sz="2100" dirty="0">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E763F537-4FD6-4C68-B153-A54AA1305A1A}"/>
              </a:ext>
            </a:extLst>
          </p:cNvPr>
          <p:cNvSpPr/>
          <p:nvPr/>
        </p:nvSpPr>
        <p:spPr>
          <a:xfrm>
            <a:off x="207136" y="5287443"/>
            <a:ext cx="1831097"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b="1" dirty="0">
                <a:solidFill>
                  <a:schemeClr val="tx1"/>
                </a:solidFill>
                <a:latin typeface="Meiryo UI" panose="020B0604030504040204" pitchFamily="50" charset="-128"/>
                <a:ea typeface="Meiryo UI" panose="020B0604030504040204" pitchFamily="50" charset="-128"/>
              </a:rPr>
              <a:t>【</a:t>
            </a:r>
            <a:r>
              <a:rPr lang="ja-JP" altLang="en-US" sz="2000" b="1" dirty="0">
                <a:solidFill>
                  <a:schemeClr val="tx1"/>
                </a:solidFill>
                <a:latin typeface="Meiryo UI" panose="020B0604030504040204" pitchFamily="50" charset="-128"/>
                <a:ea typeface="Meiryo UI" panose="020B0604030504040204" pitchFamily="50" charset="-128"/>
              </a:rPr>
              <a:t>配慮の事例</a:t>
            </a:r>
            <a:r>
              <a:rPr lang="en-US" altLang="ja-JP" sz="2000" b="1" dirty="0">
                <a:solidFill>
                  <a:schemeClr val="tx1"/>
                </a:solidFill>
                <a:latin typeface="Meiryo UI" panose="020B0604030504040204" pitchFamily="50" charset="-128"/>
                <a:ea typeface="Meiryo UI" panose="020B0604030504040204" pitchFamily="50" charset="-128"/>
              </a:rPr>
              <a:t>】</a:t>
            </a:r>
          </a:p>
        </p:txBody>
      </p:sp>
      <p:sp>
        <p:nvSpPr>
          <p:cNvPr id="6" name="テキスト ボックス 5">
            <a:extLst>
              <a:ext uri="{FF2B5EF4-FFF2-40B4-BE49-F238E27FC236}">
                <a16:creationId xmlns:a16="http://schemas.microsoft.com/office/drawing/2014/main" id="{BAEDA99A-5F20-4203-9EE4-EC02AB157983}"/>
              </a:ext>
            </a:extLst>
          </p:cNvPr>
          <p:cNvSpPr txBox="1"/>
          <p:nvPr/>
        </p:nvSpPr>
        <p:spPr>
          <a:xfrm>
            <a:off x="757229" y="5569064"/>
            <a:ext cx="10892333" cy="843436"/>
          </a:xfrm>
          <a:prstGeom prst="rect">
            <a:avLst/>
          </a:prstGeom>
          <a:noFill/>
        </p:spPr>
        <p:txBody>
          <a:bodyPr wrap="square" rtlCol="0">
            <a:spAutoFit/>
          </a:bodyPr>
          <a:lstStyle/>
          <a:p>
            <a:pPr marL="171450" indent="-171450">
              <a:lnSpc>
                <a:spcPct val="130000"/>
              </a:lnSpc>
              <a:buFont typeface="Wingdings" panose="05000000000000000000" pitchFamily="2" charset="2"/>
              <a:buChar char="n"/>
            </a:pPr>
            <a:r>
              <a:rPr lang="ja-JP" altLang="en-US" sz="2000" dirty="0">
                <a:latin typeface="Meiryo UI" panose="020B0604030504040204" pitchFamily="50" charset="-128"/>
                <a:ea typeface="Meiryo UI" panose="020B0604030504040204" pitchFamily="50" charset="-128"/>
              </a:rPr>
              <a:t>定時に服薬ができるよう休憩時間を配慮している</a:t>
            </a:r>
          </a:p>
          <a:p>
            <a:pPr marL="171450" indent="-171450">
              <a:lnSpc>
                <a:spcPct val="130000"/>
              </a:lnSpc>
              <a:buFont typeface="Wingdings" panose="05000000000000000000" pitchFamily="2" charset="2"/>
              <a:buChar char="n"/>
            </a:pPr>
            <a:r>
              <a:rPr lang="ja-JP" altLang="en-US" sz="2000" dirty="0">
                <a:latin typeface="Meiryo UI" panose="020B0604030504040204" pitchFamily="50" charset="-128"/>
                <a:ea typeface="Meiryo UI" panose="020B0604030504040204" pitchFamily="50" charset="-128"/>
              </a:rPr>
              <a:t>シフト作成で、最初に希望を聞き、体調や通院日を考慮して負担がない勤務日数や時間としている等</a:t>
            </a:r>
            <a:endParaRPr lang="en-US" altLang="ja-JP" sz="1300" dirty="0">
              <a:latin typeface="Meiryo UI" panose="020B0604030504040204" pitchFamily="50" charset="-128"/>
              <a:ea typeface="Meiryo UI" panose="020B0604030504040204" pitchFamily="50" charset="-128"/>
            </a:endParaRPr>
          </a:p>
        </p:txBody>
      </p:sp>
      <p:sp>
        <p:nvSpPr>
          <p:cNvPr id="14" name="正方形/長方形 13"/>
          <p:cNvSpPr/>
          <p:nvPr/>
        </p:nvSpPr>
        <p:spPr>
          <a:xfrm>
            <a:off x="10043450" y="117174"/>
            <a:ext cx="2057400" cy="819150"/>
          </a:xfrm>
          <a:prstGeom prst="rect">
            <a:avLst/>
          </a:prstGeom>
          <a:solidFill>
            <a:srgbClr val="00B0F0"/>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ja-JP" altLang="en-US" sz="2400" b="1" dirty="0"/>
              <a:t>上司の方向け</a:t>
            </a:r>
            <a:endParaRPr kumimoji="1" lang="ja-JP" altLang="en-US" sz="2400" b="1" dirty="0"/>
          </a:p>
        </p:txBody>
      </p:sp>
      <p:sp>
        <p:nvSpPr>
          <p:cNvPr id="15" name="タイトル 1"/>
          <p:cNvSpPr txBox="1">
            <a:spLocks/>
          </p:cNvSpPr>
          <p:nvPr/>
        </p:nvSpPr>
        <p:spPr>
          <a:xfrm>
            <a:off x="91150" y="491435"/>
            <a:ext cx="10515600" cy="1025793"/>
          </a:xfrm>
          <a:prstGeom prst="rect">
            <a:avLst/>
          </a:prstGeom>
        </p:spPr>
        <p:txBody>
          <a:bodyPr>
            <a:normAutofit fontScale="90000" lnSpcReduction="2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dirty="0"/>
              <a:t>４．配慮の留意点について</a:t>
            </a:r>
            <a:br>
              <a:rPr lang="en-US" altLang="ja-JP" dirty="0"/>
            </a:br>
            <a:endParaRPr lang="ja-JP" altLang="en-US" dirty="0"/>
          </a:p>
        </p:txBody>
      </p:sp>
      <p:sp>
        <p:nvSpPr>
          <p:cNvPr id="8" name="テキスト ボックス 7">
            <a:extLst>
              <a:ext uri="{FF2B5EF4-FFF2-40B4-BE49-F238E27FC236}">
                <a16:creationId xmlns:a16="http://schemas.microsoft.com/office/drawing/2014/main" id="{2FE9678B-9986-4DE3-B232-432ACCA8E7D3}"/>
              </a:ext>
            </a:extLst>
          </p:cNvPr>
          <p:cNvSpPr txBox="1"/>
          <p:nvPr/>
        </p:nvSpPr>
        <p:spPr>
          <a:xfrm>
            <a:off x="10181977" y="642139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250505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96931"/>
            <a:ext cx="10515600" cy="1025793"/>
          </a:xfrm>
        </p:spPr>
        <p:txBody>
          <a:bodyPr/>
          <a:lstStyle/>
          <a:p>
            <a:r>
              <a:rPr kumimoji="1" lang="ja-JP" altLang="en-US" dirty="0"/>
              <a:t>５．</a:t>
            </a:r>
            <a:r>
              <a:rPr lang="ja-JP" altLang="en-US" dirty="0"/>
              <a:t>働き</a:t>
            </a:r>
            <a:r>
              <a:rPr kumimoji="1" lang="ja-JP" altLang="en-US" dirty="0"/>
              <a:t>ながら治療を続ける</a:t>
            </a:r>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3041545141"/>
              </p:ext>
            </p:extLst>
          </p:nvPr>
        </p:nvGraphicFramePr>
        <p:xfrm>
          <a:off x="453743" y="1746027"/>
          <a:ext cx="11363095" cy="4279830"/>
        </p:xfrm>
        <a:graphic>
          <a:graphicData uri="http://schemas.openxmlformats.org/drawingml/2006/table">
            <a:tbl>
              <a:tblPr firstRow="1" bandRow="1">
                <a:tableStyleId>{5C22544A-7EE6-4342-B048-85BDC9FD1C3A}</a:tableStyleId>
              </a:tblPr>
              <a:tblGrid>
                <a:gridCol w="3811561">
                  <a:extLst>
                    <a:ext uri="{9D8B030D-6E8A-4147-A177-3AD203B41FA5}">
                      <a16:colId xmlns:a16="http://schemas.microsoft.com/office/drawing/2014/main" val="20000"/>
                    </a:ext>
                  </a:extLst>
                </a:gridCol>
                <a:gridCol w="7551534">
                  <a:extLst>
                    <a:ext uri="{9D8B030D-6E8A-4147-A177-3AD203B41FA5}">
                      <a16:colId xmlns:a16="http://schemas.microsoft.com/office/drawing/2014/main" val="20001"/>
                    </a:ext>
                  </a:extLst>
                </a:gridCol>
              </a:tblGrid>
              <a:tr h="602275">
                <a:tc>
                  <a:txBody>
                    <a:bodyPr/>
                    <a:lstStyle/>
                    <a:p>
                      <a:endParaRPr kumimoji="1" lang="ja-JP" altLang="en-US" dirty="0"/>
                    </a:p>
                  </a:txBody>
                  <a:tcPr/>
                </a:tc>
                <a:tc>
                  <a:txBody>
                    <a:bodyPr/>
                    <a:lstStyle/>
                    <a:p>
                      <a:r>
                        <a:rPr kumimoji="1" lang="ja-JP" altLang="en-US" dirty="0"/>
                        <a:t>制度概要</a:t>
                      </a:r>
                    </a:p>
                  </a:txBody>
                  <a:tcPr/>
                </a:tc>
                <a:extLst>
                  <a:ext uri="{0D108BD9-81ED-4DB2-BD59-A6C34878D82A}">
                    <a16:rowId xmlns:a16="http://schemas.microsoft.com/office/drawing/2014/main" val="10000"/>
                  </a:ext>
                </a:extLst>
              </a:tr>
              <a:tr h="1201985">
                <a:tc>
                  <a:txBody>
                    <a:bodyPr/>
                    <a:lstStyle/>
                    <a:p>
                      <a:r>
                        <a:rPr kumimoji="1" lang="ja-JP" altLang="en-US" sz="2000" dirty="0">
                          <a:solidFill>
                            <a:schemeClr val="tx1"/>
                          </a:solidFill>
                        </a:rPr>
                        <a:t>スーパーフレックスタイム制度</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rPr>
                        <a:t>フレキシブルタイム</a:t>
                      </a:r>
                      <a:r>
                        <a:rPr kumimoji="1" lang="en-US" altLang="ja-JP" dirty="0">
                          <a:solidFill>
                            <a:schemeClr val="tx1"/>
                          </a:solidFill>
                        </a:rPr>
                        <a:t>5</a:t>
                      </a:r>
                      <a:r>
                        <a:rPr kumimoji="1" lang="ja-JP" altLang="en-US" dirty="0">
                          <a:solidFill>
                            <a:schemeClr val="tx1"/>
                          </a:solidFill>
                        </a:rPr>
                        <a:t>時～</a:t>
                      </a:r>
                      <a:r>
                        <a:rPr kumimoji="1" lang="en-US" altLang="ja-JP" dirty="0">
                          <a:solidFill>
                            <a:schemeClr val="tx1"/>
                          </a:solidFill>
                        </a:rPr>
                        <a:t>22</a:t>
                      </a:r>
                      <a:r>
                        <a:rPr kumimoji="1" lang="ja-JP" altLang="en-US" dirty="0">
                          <a:solidFill>
                            <a:schemeClr val="tx1"/>
                          </a:solidFill>
                        </a:rPr>
                        <a:t>時の間で、自主的に始業及び終業の時刻を選択して就業することができる制度です。全ての者が就業しなければならない時間帯（コアタイム）を、設定しない制度です。</a:t>
                      </a:r>
                      <a:endParaRPr kumimoji="1" lang="en-US" altLang="ja-JP" dirty="0">
                        <a:solidFill>
                          <a:schemeClr val="tx1"/>
                        </a:solidFill>
                      </a:endParaRPr>
                    </a:p>
                  </a:txBody>
                  <a:tcPr/>
                </a:tc>
                <a:extLst>
                  <a:ext uri="{0D108BD9-81ED-4DB2-BD59-A6C34878D82A}">
                    <a16:rowId xmlns:a16="http://schemas.microsoft.com/office/drawing/2014/main" val="10001"/>
                  </a:ext>
                </a:extLst>
              </a:tr>
              <a:tr h="1282029">
                <a:tc>
                  <a:txBody>
                    <a:bodyPr/>
                    <a:lstStyle/>
                    <a:p>
                      <a:r>
                        <a:rPr kumimoji="1" lang="ja-JP" altLang="en-US" sz="2000" dirty="0">
                          <a:solidFill>
                            <a:schemeClr val="tx1"/>
                          </a:solidFill>
                        </a:rPr>
                        <a:t>テレワーク制度</a:t>
                      </a:r>
                    </a:p>
                  </a:txBody>
                  <a:tcPr/>
                </a:tc>
                <a:tc>
                  <a:txBody>
                    <a:bodyPr/>
                    <a:lstStyle/>
                    <a:p>
                      <a:r>
                        <a:rPr kumimoji="1" lang="ja-JP" altLang="en-US" dirty="0">
                          <a:solidFill>
                            <a:schemeClr val="tx1"/>
                          </a:solidFill>
                        </a:rPr>
                        <a:t>情報通信機器を活用し、場所や時間にとらわれない柔軟な働き方をする制度です。業務に集中できる場所であれば自宅以外でも勤務が可能です。　</a:t>
                      </a:r>
                      <a:r>
                        <a:rPr kumimoji="1" lang="en-US" altLang="ja-JP" dirty="0">
                          <a:solidFill>
                            <a:schemeClr val="tx1"/>
                          </a:solidFill>
                        </a:rPr>
                        <a:t>※</a:t>
                      </a:r>
                      <a:r>
                        <a:rPr kumimoji="1" lang="ja-JP" altLang="en-US" dirty="0">
                          <a:solidFill>
                            <a:schemeClr val="tx1"/>
                          </a:solidFill>
                        </a:rPr>
                        <a:t>カフェ、ホテル、移動中の新幹線など</a:t>
                      </a:r>
                    </a:p>
                  </a:txBody>
                  <a:tcPr/>
                </a:tc>
                <a:extLst>
                  <a:ext uri="{0D108BD9-81ED-4DB2-BD59-A6C34878D82A}">
                    <a16:rowId xmlns:a16="http://schemas.microsoft.com/office/drawing/2014/main" val="10002"/>
                  </a:ext>
                </a:extLst>
              </a:tr>
              <a:tr h="1193541">
                <a:tc>
                  <a:txBody>
                    <a:bodyPr/>
                    <a:lstStyle/>
                    <a:p>
                      <a:r>
                        <a:rPr kumimoji="1" lang="ja-JP" altLang="en-US" sz="2000" dirty="0">
                          <a:solidFill>
                            <a:schemeClr val="tx1"/>
                          </a:solidFill>
                        </a:rPr>
                        <a:t>ＮＲ制度（総合コースのみ）</a:t>
                      </a:r>
                    </a:p>
                  </a:txBody>
                  <a:tcPr/>
                </a:tc>
                <a:tc>
                  <a:txBody>
                    <a:bodyPr/>
                    <a:lstStyle/>
                    <a:p>
                      <a:r>
                        <a:rPr kumimoji="1" lang="ja-JP" altLang="en-US" dirty="0">
                          <a:solidFill>
                            <a:schemeClr val="tx1"/>
                          </a:solidFill>
                        </a:rPr>
                        <a:t>全国転勤あり「</a:t>
                      </a:r>
                      <a:r>
                        <a:rPr kumimoji="1" lang="en-US" altLang="ja-JP" dirty="0">
                          <a:solidFill>
                            <a:schemeClr val="tx1"/>
                          </a:solidFill>
                        </a:rPr>
                        <a:t>N</a:t>
                      </a:r>
                      <a:r>
                        <a:rPr kumimoji="1" lang="ja-JP" altLang="en-US" dirty="0">
                          <a:solidFill>
                            <a:schemeClr val="tx1"/>
                          </a:solidFill>
                        </a:rPr>
                        <a:t>」とブロック内転勤あり「</a:t>
                      </a:r>
                      <a:r>
                        <a:rPr kumimoji="1" lang="en-US" altLang="ja-JP" dirty="0">
                          <a:solidFill>
                            <a:schemeClr val="tx1"/>
                          </a:solidFill>
                        </a:rPr>
                        <a:t>R</a:t>
                      </a:r>
                      <a:r>
                        <a:rPr kumimoji="1" lang="ja-JP" altLang="en-US" dirty="0">
                          <a:solidFill>
                            <a:schemeClr val="tx1"/>
                          </a:solidFill>
                        </a:rPr>
                        <a:t>」を選択できる制度です。</a:t>
                      </a:r>
                    </a:p>
                    <a:p>
                      <a:r>
                        <a:rPr kumimoji="1" lang="ja-JP" altLang="en-US" dirty="0">
                          <a:solidFill>
                            <a:schemeClr val="tx1"/>
                          </a:solidFill>
                        </a:rPr>
                        <a:t>会社は「</a:t>
                      </a:r>
                      <a:r>
                        <a:rPr kumimoji="1" lang="en-US" altLang="ja-JP" dirty="0">
                          <a:solidFill>
                            <a:schemeClr val="tx1"/>
                          </a:solidFill>
                        </a:rPr>
                        <a:t>N</a:t>
                      </a:r>
                      <a:r>
                        <a:rPr kumimoji="1" lang="ja-JP" altLang="en-US" dirty="0">
                          <a:solidFill>
                            <a:schemeClr val="tx1"/>
                          </a:solidFill>
                        </a:rPr>
                        <a:t>」を推奨しますが、子育て、介護、病気等の事由に該当する場合は、「</a:t>
                      </a:r>
                      <a:r>
                        <a:rPr kumimoji="1" lang="en-US" altLang="ja-JP" dirty="0">
                          <a:solidFill>
                            <a:schemeClr val="tx1"/>
                          </a:solidFill>
                        </a:rPr>
                        <a:t>R</a:t>
                      </a:r>
                      <a:r>
                        <a:rPr kumimoji="1" lang="ja-JP" altLang="en-US" dirty="0">
                          <a:solidFill>
                            <a:schemeClr val="tx1"/>
                          </a:solidFill>
                        </a:rPr>
                        <a:t>」を選択することができます。</a:t>
                      </a:r>
                      <a:endParaRPr kumimoji="1" lang="en-US" altLang="ja-JP" dirty="0">
                        <a:solidFill>
                          <a:schemeClr val="tx1"/>
                        </a:solidFill>
                      </a:endParaRPr>
                    </a:p>
                    <a:p>
                      <a:endParaRPr kumimoji="1" lang="ja-JP" altLang="en-US" sz="1600" dirty="0">
                        <a:solidFill>
                          <a:schemeClr val="tx1"/>
                        </a:solidFill>
                      </a:endParaRPr>
                    </a:p>
                  </a:txBody>
                  <a:tcPr/>
                </a:tc>
                <a:extLst>
                  <a:ext uri="{0D108BD9-81ED-4DB2-BD59-A6C34878D82A}">
                    <a16:rowId xmlns:a16="http://schemas.microsoft.com/office/drawing/2014/main" val="10003"/>
                  </a:ext>
                </a:extLst>
              </a:tr>
            </a:tbl>
          </a:graphicData>
        </a:graphic>
      </p:graphicFrame>
      <p:sp>
        <p:nvSpPr>
          <p:cNvPr id="5" name="テキスト ボックス 4"/>
          <p:cNvSpPr txBox="1"/>
          <p:nvPr/>
        </p:nvSpPr>
        <p:spPr>
          <a:xfrm>
            <a:off x="453743" y="975183"/>
            <a:ext cx="11340791" cy="646331"/>
          </a:xfrm>
          <a:prstGeom prst="rect">
            <a:avLst/>
          </a:prstGeom>
          <a:noFill/>
        </p:spPr>
        <p:txBody>
          <a:bodyPr wrap="square" rtlCol="0">
            <a:spAutoFit/>
          </a:bodyPr>
          <a:lstStyle/>
          <a:p>
            <a:r>
              <a:rPr lang="ja-JP" altLang="en-US"/>
              <a:t>本人の病状がどの程度か、今後どのような治療が必要になるかを具体的に確認します。その上で会社で利用できる制度を使い、治療と仕事を両立できるよう業務の計画を共に考えていきます。</a:t>
            </a:r>
            <a:endParaRPr lang="ja-JP" altLang="en-US" dirty="0"/>
          </a:p>
        </p:txBody>
      </p:sp>
      <p:sp>
        <p:nvSpPr>
          <p:cNvPr id="3" name="テキスト ボックス 2"/>
          <p:cNvSpPr txBox="1"/>
          <p:nvPr/>
        </p:nvSpPr>
        <p:spPr>
          <a:xfrm>
            <a:off x="120368" y="6150370"/>
            <a:ext cx="11536974" cy="369332"/>
          </a:xfrm>
          <a:prstGeom prst="rect">
            <a:avLst/>
          </a:prstGeom>
          <a:noFill/>
        </p:spPr>
        <p:txBody>
          <a:bodyPr wrap="square" rtlCol="0">
            <a:spAutoFit/>
          </a:bodyPr>
          <a:lstStyle/>
          <a:p>
            <a:r>
              <a:rPr kumimoji="1" lang="ja-JP" altLang="en-US" dirty="0"/>
              <a:t>　</a:t>
            </a:r>
            <a:r>
              <a:rPr kumimoji="1" lang="en-US" altLang="ja-JP" dirty="0"/>
              <a:t>※</a:t>
            </a:r>
            <a:r>
              <a:rPr kumimoji="1" lang="ja-JP" altLang="en-US" dirty="0"/>
              <a:t>出向されている方・工場勤務の方は、一部利用できる制度が異なる場合が</a:t>
            </a:r>
            <a:r>
              <a:rPr lang="ja-JP" altLang="en-US" dirty="0"/>
              <a:t>あります</a:t>
            </a:r>
            <a:r>
              <a:rPr kumimoji="1" lang="ja-JP" altLang="en-US" dirty="0"/>
              <a:t>。</a:t>
            </a:r>
          </a:p>
        </p:txBody>
      </p:sp>
      <p:sp>
        <p:nvSpPr>
          <p:cNvPr id="9" name="正方形/長方形 8"/>
          <p:cNvSpPr/>
          <p:nvPr/>
        </p:nvSpPr>
        <p:spPr>
          <a:xfrm>
            <a:off x="10626687" y="75053"/>
            <a:ext cx="1604110" cy="518488"/>
          </a:xfrm>
          <a:prstGeom prst="rect">
            <a:avLst/>
          </a:prstGeom>
          <a:solidFill>
            <a:srgbClr val="00B0F0"/>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ja-JP" altLang="en-US" b="1" dirty="0"/>
              <a:t>上司の方向け</a:t>
            </a:r>
            <a:endParaRPr kumimoji="1" lang="ja-JP" altLang="en-US" b="1" dirty="0"/>
          </a:p>
        </p:txBody>
      </p:sp>
      <p:sp>
        <p:nvSpPr>
          <p:cNvPr id="10" name="テキスト ボックス 9">
            <a:extLst>
              <a:ext uri="{FF2B5EF4-FFF2-40B4-BE49-F238E27FC236}">
                <a16:creationId xmlns:a16="http://schemas.microsoft.com/office/drawing/2014/main" id="{2FE9678B-9986-4DE3-B232-432ACCA8E7D3}"/>
              </a:ext>
            </a:extLst>
          </p:cNvPr>
          <p:cNvSpPr txBox="1"/>
          <p:nvPr/>
        </p:nvSpPr>
        <p:spPr>
          <a:xfrm>
            <a:off x="10181977" y="642139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3531494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7136" y="184821"/>
            <a:ext cx="10515600" cy="1025793"/>
          </a:xfrm>
        </p:spPr>
        <p:txBody>
          <a:bodyPr/>
          <a:lstStyle/>
          <a:p>
            <a:r>
              <a:rPr kumimoji="1" lang="ja-JP" altLang="en-US" dirty="0"/>
              <a:t>５．働きながら治療を続ける</a:t>
            </a:r>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1379699775"/>
              </p:ext>
            </p:extLst>
          </p:nvPr>
        </p:nvGraphicFramePr>
        <p:xfrm>
          <a:off x="453743" y="1210613"/>
          <a:ext cx="11531121" cy="2655331"/>
        </p:xfrm>
        <a:graphic>
          <a:graphicData uri="http://schemas.openxmlformats.org/drawingml/2006/table">
            <a:tbl>
              <a:tblPr firstRow="1" bandRow="1">
                <a:tableStyleId>{5C22544A-7EE6-4342-B048-85BDC9FD1C3A}</a:tableStyleId>
              </a:tblPr>
              <a:tblGrid>
                <a:gridCol w="3867923">
                  <a:extLst>
                    <a:ext uri="{9D8B030D-6E8A-4147-A177-3AD203B41FA5}">
                      <a16:colId xmlns:a16="http://schemas.microsoft.com/office/drawing/2014/main" val="20000"/>
                    </a:ext>
                  </a:extLst>
                </a:gridCol>
                <a:gridCol w="7663198">
                  <a:extLst>
                    <a:ext uri="{9D8B030D-6E8A-4147-A177-3AD203B41FA5}">
                      <a16:colId xmlns:a16="http://schemas.microsoft.com/office/drawing/2014/main" val="20001"/>
                    </a:ext>
                  </a:extLst>
                </a:gridCol>
              </a:tblGrid>
              <a:tr h="322799">
                <a:tc>
                  <a:txBody>
                    <a:bodyPr/>
                    <a:lstStyle/>
                    <a:p>
                      <a:endParaRPr kumimoji="1" lang="ja-JP" altLang="en-US" dirty="0"/>
                    </a:p>
                  </a:txBody>
                  <a:tcPr/>
                </a:tc>
                <a:tc>
                  <a:txBody>
                    <a:bodyPr/>
                    <a:lstStyle/>
                    <a:p>
                      <a:r>
                        <a:rPr kumimoji="1" lang="ja-JP" altLang="en-US" dirty="0"/>
                        <a:t>制度概要</a:t>
                      </a:r>
                    </a:p>
                  </a:txBody>
                  <a:tcPr/>
                </a:tc>
                <a:extLst>
                  <a:ext uri="{0D108BD9-81ED-4DB2-BD59-A6C34878D82A}">
                    <a16:rowId xmlns:a16="http://schemas.microsoft.com/office/drawing/2014/main" val="10000"/>
                  </a:ext>
                </a:extLst>
              </a:tr>
              <a:tr h="1305278">
                <a:tc>
                  <a:txBody>
                    <a:bodyPr/>
                    <a:lstStyle/>
                    <a:p>
                      <a:r>
                        <a:rPr kumimoji="1" lang="ja-JP" altLang="en-US" sz="2000" dirty="0">
                          <a:solidFill>
                            <a:schemeClr val="tx1"/>
                          </a:solidFill>
                        </a:rPr>
                        <a:t>治療短時間勤務制度</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solidFill>
                            <a:schemeClr val="tx1"/>
                          </a:solidFill>
                        </a:rPr>
                        <a:t>一定期間の治療・通院等の理由により、勤務時間を短縮できる制度です。１日あたり２時間の短縮（１５分単位で設定可）を限度とします。</a:t>
                      </a:r>
                      <a:endParaRPr kumimoji="1" lang="en-US" altLang="ja-JP" sz="180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solidFill>
                            <a:schemeClr val="tx1"/>
                          </a:solidFill>
                        </a:rPr>
                        <a:t>１回あたりの取得期間は、１か月以上２年以内とし、診断書に基づいて本人が申し出た期間とします。取得回数は、同一事由あたり１回とし、再発は同一事由とみなしません。</a:t>
                      </a:r>
                      <a:endParaRPr kumimoji="1" lang="en-US" altLang="ja-JP" sz="1800" dirty="0">
                        <a:solidFill>
                          <a:schemeClr val="tx1"/>
                        </a:solidFill>
                      </a:endParaRPr>
                    </a:p>
                  </a:txBody>
                  <a:tcPr/>
                </a:tc>
                <a:extLst>
                  <a:ext uri="{0D108BD9-81ED-4DB2-BD59-A6C34878D82A}">
                    <a16:rowId xmlns:a16="http://schemas.microsoft.com/office/drawing/2014/main" val="10001"/>
                  </a:ext>
                </a:extLst>
              </a:tr>
              <a:tr h="388480">
                <a:tc>
                  <a:txBody>
                    <a:bodyPr/>
                    <a:lstStyle/>
                    <a:p>
                      <a:r>
                        <a:rPr kumimoji="1" lang="ja-JP" altLang="en-US" sz="2000" dirty="0">
                          <a:solidFill>
                            <a:schemeClr val="tx1"/>
                          </a:solidFill>
                        </a:rPr>
                        <a:t>有給休暇</a:t>
                      </a:r>
                    </a:p>
                  </a:txBody>
                  <a:tcPr/>
                </a:tc>
                <a:tc>
                  <a:txBody>
                    <a:bodyPr/>
                    <a:lstStyle/>
                    <a:p>
                      <a:r>
                        <a:rPr kumimoji="1" lang="ja-JP" altLang="en-US" sz="1800" dirty="0">
                          <a:solidFill>
                            <a:schemeClr val="tx1"/>
                          </a:solidFill>
                        </a:rPr>
                        <a:t>保有している日数の範囲内で、</a:t>
                      </a:r>
                      <a:r>
                        <a:rPr kumimoji="1" lang="en-US" altLang="ja-JP" sz="1800" dirty="0">
                          <a:solidFill>
                            <a:schemeClr val="tx1"/>
                          </a:solidFill>
                        </a:rPr>
                        <a:t>1</a:t>
                      </a:r>
                      <a:r>
                        <a:rPr kumimoji="1" lang="ja-JP" altLang="en-US" sz="1800" dirty="0">
                          <a:solidFill>
                            <a:schemeClr val="tx1"/>
                          </a:solidFill>
                        </a:rPr>
                        <a:t>日、半日、</a:t>
                      </a:r>
                      <a:r>
                        <a:rPr kumimoji="1" lang="en-US" altLang="ja-JP" sz="1800" dirty="0">
                          <a:solidFill>
                            <a:schemeClr val="tx1"/>
                          </a:solidFill>
                        </a:rPr>
                        <a:t>1</a:t>
                      </a:r>
                      <a:r>
                        <a:rPr kumimoji="1" lang="ja-JP" altLang="en-US" sz="1800" dirty="0">
                          <a:solidFill>
                            <a:schemeClr val="tx1"/>
                          </a:solidFill>
                        </a:rPr>
                        <a:t>時間単位での取得が可能です。</a:t>
                      </a:r>
                    </a:p>
                  </a:txBody>
                  <a:tcPr/>
                </a:tc>
                <a:extLst>
                  <a:ext uri="{0D108BD9-81ED-4DB2-BD59-A6C34878D82A}">
                    <a16:rowId xmlns:a16="http://schemas.microsoft.com/office/drawing/2014/main" val="10002"/>
                  </a:ext>
                </a:extLst>
              </a:tr>
              <a:tr h="430291">
                <a:tc>
                  <a:txBody>
                    <a:bodyPr/>
                    <a:lstStyle/>
                    <a:p>
                      <a:r>
                        <a:rPr kumimoji="1" lang="ja-JP" altLang="en-US" sz="2000" dirty="0">
                          <a:solidFill>
                            <a:schemeClr val="tx1"/>
                          </a:solidFill>
                        </a:rPr>
                        <a:t>積立休暇</a:t>
                      </a:r>
                    </a:p>
                  </a:txBody>
                  <a:tcPr/>
                </a:tc>
                <a:tc>
                  <a:txBody>
                    <a:bodyPr/>
                    <a:lstStyle/>
                    <a:p>
                      <a:r>
                        <a:rPr kumimoji="1" lang="ja-JP" altLang="en-US" sz="1800" dirty="0">
                          <a:solidFill>
                            <a:schemeClr val="tx1"/>
                          </a:solidFill>
                        </a:rPr>
                        <a:t>保有している日数の範囲内で、半日から使用可能。回数の制限はありません。</a:t>
                      </a:r>
                    </a:p>
                  </a:txBody>
                  <a:tcPr/>
                </a:tc>
                <a:extLst>
                  <a:ext uri="{0D108BD9-81ED-4DB2-BD59-A6C34878D82A}">
                    <a16:rowId xmlns:a16="http://schemas.microsoft.com/office/drawing/2014/main" val="10003"/>
                  </a:ext>
                </a:extLst>
              </a:tr>
            </a:tbl>
          </a:graphicData>
        </a:graphic>
      </p:graphicFrame>
      <p:sp>
        <p:nvSpPr>
          <p:cNvPr id="7" name="テキスト ボックス 6"/>
          <p:cNvSpPr txBox="1"/>
          <p:nvPr/>
        </p:nvSpPr>
        <p:spPr>
          <a:xfrm>
            <a:off x="453743" y="3865944"/>
            <a:ext cx="11536974" cy="3139321"/>
          </a:xfrm>
          <a:prstGeom prst="rect">
            <a:avLst/>
          </a:prstGeom>
          <a:noFill/>
        </p:spPr>
        <p:txBody>
          <a:bodyPr wrap="square" rtlCol="0">
            <a:spAutoFit/>
          </a:bodyPr>
          <a:lstStyle/>
          <a:p>
            <a:r>
              <a:rPr kumimoji="1" lang="ja-JP" altLang="en-US" dirty="0"/>
              <a:t>　</a:t>
            </a:r>
            <a:r>
              <a:rPr kumimoji="1" lang="en-US" altLang="ja-JP" dirty="0"/>
              <a:t>※</a:t>
            </a:r>
            <a:r>
              <a:rPr kumimoji="1" lang="ja-JP" altLang="en-US" dirty="0"/>
              <a:t>出向されている方・工場勤務の方は、一部利用できる制度が異なる場合が</a:t>
            </a:r>
            <a:r>
              <a:rPr lang="ja-JP" altLang="en-US" dirty="0"/>
              <a:t>あります</a:t>
            </a:r>
            <a:r>
              <a:rPr kumimoji="1" lang="ja-JP" altLang="en-US" dirty="0"/>
              <a:t>。</a:t>
            </a:r>
            <a:endParaRPr kumimoji="1" lang="en-US" altLang="ja-JP" dirty="0"/>
          </a:p>
          <a:p>
            <a:endParaRPr lang="en-US" altLang="ja-JP" dirty="0"/>
          </a:p>
          <a:p>
            <a:r>
              <a:rPr lang="en-US" altLang="ja-JP" dirty="0"/>
              <a:t>【</a:t>
            </a:r>
            <a:r>
              <a:rPr lang="ja-JP" altLang="en-US" dirty="0"/>
              <a:t>各制度活用事例</a:t>
            </a:r>
            <a:r>
              <a:rPr lang="en-US" altLang="ja-JP" dirty="0"/>
              <a:t>】</a:t>
            </a:r>
            <a:endParaRPr lang="ja-JP" altLang="en-US" dirty="0"/>
          </a:p>
          <a:p>
            <a:r>
              <a:rPr lang="ja-JP" altLang="en-US" dirty="0"/>
              <a:t> ・時間有休活用事例</a:t>
            </a:r>
          </a:p>
          <a:p>
            <a:r>
              <a:rPr lang="ja-JP" altLang="en-US" dirty="0"/>
              <a:t>　　</a:t>
            </a:r>
            <a:r>
              <a:rPr lang="en-US" altLang="ja-JP" dirty="0"/>
              <a:t>9:00</a:t>
            </a:r>
            <a:r>
              <a:rPr lang="ja-JP" altLang="en-US" dirty="0"/>
              <a:t>～</a:t>
            </a:r>
            <a:r>
              <a:rPr lang="en-US" altLang="ja-JP" dirty="0"/>
              <a:t>11:00</a:t>
            </a:r>
            <a:r>
              <a:rPr lang="ja-JP" altLang="en-US" dirty="0"/>
              <a:t>を時間有休として取得し定期的な通院を済ませた後出社し、 </a:t>
            </a:r>
            <a:r>
              <a:rPr lang="en-US" altLang="ja-JP" dirty="0"/>
              <a:t>11:00</a:t>
            </a:r>
            <a:r>
              <a:rPr lang="ja-JP" altLang="en-US" dirty="0"/>
              <a:t>～</a:t>
            </a:r>
            <a:r>
              <a:rPr lang="en-US" altLang="ja-JP" dirty="0"/>
              <a:t>17:30</a:t>
            </a:r>
            <a:r>
              <a:rPr lang="ja-JP" altLang="en-US" dirty="0"/>
              <a:t>の勤務を再開する。</a:t>
            </a:r>
          </a:p>
          <a:p>
            <a:r>
              <a:rPr lang="ja-JP" altLang="en-US" dirty="0"/>
              <a:t>　　</a:t>
            </a:r>
            <a:r>
              <a:rPr lang="en-US" altLang="ja-JP" dirty="0"/>
              <a:t>※</a:t>
            </a:r>
            <a:r>
              <a:rPr lang="ja-JP" altLang="en-US" dirty="0"/>
              <a:t>勤怠上は</a:t>
            </a:r>
            <a:r>
              <a:rPr lang="en-US" altLang="ja-JP" dirty="0"/>
              <a:t>9:00</a:t>
            </a:r>
            <a:r>
              <a:rPr lang="ja-JP" altLang="en-US" dirty="0"/>
              <a:t>～</a:t>
            </a:r>
            <a:r>
              <a:rPr lang="en-US" altLang="ja-JP" dirty="0"/>
              <a:t>17:30</a:t>
            </a:r>
            <a:r>
              <a:rPr lang="ja-JP" altLang="en-US" dirty="0"/>
              <a:t>勤務した扱いとなります。</a:t>
            </a:r>
          </a:p>
          <a:p>
            <a:r>
              <a:rPr lang="ja-JP" altLang="en-US" dirty="0"/>
              <a:t>・スーパーフレックス活用事例</a:t>
            </a:r>
          </a:p>
          <a:p>
            <a:r>
              <a:rPr lang="ja-JP" altLang="en-US" dirty="0"/>
              <a:t>　　</a:t>
            </a:r>
            <a:r>
              <a:rPr lang="en-US" altLang="ja-JP" dirty="0"/>
              <a:t>7:00</a:t>
            </a:r>
            <a:r>
              <a:rPr lang="ja-JP" altLang="en-US" dirty="0"/>
              <a:t>～</a:t>
            </a:r>
            <a:r>
              <a:rPr lang="en-US" altLang="ja-JP" dirty="0"/>
              <a:t>15:00</a:t>
            </a:r>
            <a:r>
              <a:rPr lang="ja-JP" altLang="en-US" dirty="0"/>
              <a:t>勤務とし、</a:t>
            </a:r>
            <a:r>
              <a:rPr lang="en-US" altLang="ja-JP" dirty="0"/>
              <a:t>15:00</a:t>
            </a:r>
            <a:r>
              <a:rPr lang="ja-JP" altLang="en-US" dirty="0"/>
              <a:t>以降に定期通院を済ませる</a:t>
            </a:r>
          </a:p>
          <a:p>
            <a:r>
              <a:rPr lang="ja-JP" altLang="en-US" dirty="0"/>
              <a:t>・テレワーク制度活用事例</a:t>
            </a:r>
          </a:p>
          <a:p>
            <a:r>
              <a:rPr lang="ja-JP" altLang="en-US" dirty="0"/>
              <a:t>　　抗がん剤治療による副作用が辛い日はテレワークを活用し、通勤の負担を緩和する</a:t>
            </a:r>
          </a:p>
          <a:p>
            <a:endParaRPr kumimoji="1" lang="ja-JP" altLang="en-US" dirty="0"/>
          </a:p>
        </p:txBody>
      </p:sp>
      <p:sp>
        <p:nvSpPr>
          <p:cNvPr id="9" name="正方形/長方形 8"/>
          <p:cNvSpPr/>
          <p:nvPr/>
        </p:nvSpPr>
        <p:spPr>
          <a:xfrm>
            <a:off x="10626687" y="75053"/>
            <a:ext cx="1604110" cy="518488"/>
          </a:xfrm>
          <a:prstGeom prst="rect">
            <a:avLst/>
          </a:prstGeom>
          <a:solidFill>
            <a:srgbClr val="00B0F0"/>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ja-JP" altLang="en-US" b="1" dirty="0"/>
              <a:t>上司の方向け</a:t>
            </a:r>
            <a:endParaRPr kumimoji="1" lang="ja-JP" altLang="en-US" b="1" dirty="0"/>
          </a:p>
        </p:txBody>
      </p:sp>
      <p:sp>
        <p:nvSpPr>
          <p:cNvPr id="11" name="テキスト ボックス 10">
            <a:extLst>
              <a:ext uri="{FF2B5EF4-FFF2-40B4-BE49-F238E27FC236}">
                <a16:creationId xmlns:a16="http://schemas.microsoft.com/office/drawing/2014/main" id="{2FE9678B-9986-4DE3-B232-432ACCA8E7D3}"/>
              </a:ext>
            </a:extLst>
          </p:cNvPr>
          <p:cNvSpPr txBox="1"/>
          <p:nvPr/>
        </p:nvSpPr>
        <p:spPr>
          <a:xfrm>
            <a:off x="10181977" y="642139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29541370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0490" y="-21131"/>
            <a:ext cx="10515600" cy="1025793"/>
          </a:xfrm>
        </p:spPr>
        <p:txBody>
          <a:bodyPr/>
          <a:lstStyle/>
          <a:p>
            <a:r>
              <a:rPr kumimoji="1" lang="ja-JP" altLang="en-US" dirty="0"/>
              <a:t>６．会社を休むことになったら？</a:t>
            </a:r>
          </a:p>
        </p:txBody>
      </p:sp>
      <p:graphicFrame>
        <p:nvGraphicFramePr>
          <p:cNvPr id="5" name="表 4"/>
          <p:cNvGraphicFramePr>
            <a:graphicFrameLocks noGrp="1"/>
          </p:cNvGraphicFramePr>
          <p:nvPr>
            <p:extLst>
              <p:ext uri="{D42A27DB-BD31-4B8C-83A1-F6EECF244321}">
                <p14:modId xmlns:p14="http://schemas.microsoft.com/office/powerpoint/2010/main" val="3249352380"/>
              </p:ext>
            </p:extLst>
          </p:nvPr>
        </p:nvGraphicFramePr>
        <p:xfrm>
          <a:off x="657920" y="1834417"/>
          <a:ext cx="10905894" cy="1180652"/>
        </p:xfrm>
        <a:graphic>
          <a:graphicData uri="http://schemas.openxmlformats.org/drawingml/2006/table">
            <a:tbl>
              <a:tblPr firstRow="1" bandRow="1">
                <a:tableStyleId>{5C22544A-7EE6-4342-B048-85BDC9FD1C3A}</a:tableStyleId>
              </a:tblPr>
              <a:tblGrid>
                <a:gridCol w="2489191">
                  <a:extLst>
                    <a:ext uri="{9D8B030D-6E8A-4147-A177-3AD203B41FA5}">
                      <a16:colId xmlns:a16="http://schemas.microsoft.com/office/drawing/2014/main" val="20000"/>
                    </a:ext>
                  </a:extLst>
                </a:gridCol>
                <a:gridCol w="1715712">
                  <a:extLst>
                    <a:ext uri="{9D8B030D-6E8A-4147-A177-3AD203B41FA5}">
                      <a16:colId xmlns:a16="http://schemas.microsoft.com/office/drawing/2014/main" val="20001"/>
                    </a:ext>
                  </a:extLst>
                </a:gridCol>
                <a:gridCol w="1501415">
                  <a:extLst>
                    <a:ext uri="{9D8B030D-6E8A-4147-A177-3AD203B41FA5}">
                      <a16:colId xmlns:a16="http://schemas.microsoft.com/office/drawing/2014/main" val="20002"/>
                    </a:ext>
                  </a:extLst>
                </a:gridCol>
                <a:gridCol w="1564280">
                  <a:extLst>
                    <a:ext uri="{9D8B030D-6E8A-4147-A177-3AD203B41FA5}">
                      <a16:colId xmlns:a16="http://schemas.microsoft.com/office/drawing/2014/main" val="20003"/>
                    </a:ext>
                  </a:extLst>
                </a:gridCol>
                <a:gridCol w="2511660">
                  <a:extLst>
                    <a:ext uri="{9D8B030D-6E8A-4147-A177-3AD203B41FA5}">
                      <a16:colId xmlns:a16="http://schemas.microsoft.com/office/drawing/2014/main" val="20004"/>
                    </a:ext>
                  </a:extLst>
                </a:gridCol>
                <a:gridCol w="1123636">
                  <a:extLst>
                    <a:ext uri="{9D8B030D-6E8A-4147-A177-3AD203B41FA5}">
                      <a16:colId xmlns:a16="http://schemas.microsoft.com/office/drawing/2014/main" val="20005"/>
                    </a:ext>
                  </a:extLst>
                </a:gridCol>
              </a:tblGrid>
              <a:tr h="350598">
                <a:tc>
                  <a:txBody>
                    <a:bodyPr/>
                    <a:lstStyle/>
                    <a:p>
                      <a:endParaRPr kumimoji="1" lang="ja-JP" altLang="en-US" sz="1600" dirty="0"/>
                    </a:p>
                  </a:txBody>
                  <a:tcPr/>
                </a:tc>
                <a:tc>
                  <a:txBody>
                    <a:bodyPr/>
                    <a:lstStyle/>
                    <a:p>
                      <a:r>
                        <a:rPr kumimoji="1" lang="ja-JP" altLang="en-US" sz="1600" dirty="0"/>
                        <a:t>有給休暇</a:t>
                      </a:r>
                    </a:p>
                  </a:txBody>
                  <a:tcPr/>
                </a:tc>
                <a:tc>
                  <a:txBody>
                    <a:bodyPr/>
                    <a:lstStyle/>
                    <a:p>
                      <a:r>
                        <a:rPr kumimoji="1" lang="ja-JP" altLang="en-US" sz="1600" dirty="0"/>
                        <a:t>積立休暇</a:t>
                      </a:r>
                    </a:p>
                  </a:txBody>
                  <a:tcPr/>
                </a:tc>
                <a:tc>
                  <a:txBody>
                    <a:bodyPr/>
                    <a:lstStyle/>
                    <a:p>
                      <a:r>
                        <a:rPr kumimoji="1" lang="ja-JP" altLang="en-US" sz="1600" dirty="0"/>
                        <a:t>病気欠勤</a:t>
                      </a:r>
                    </a:p>
                  </a:txBody>
                  <a:tcPr/>
                </a:tc>
                <a:tc gridSpan="2">
                  <a:txBody>
                    <a:bodyPr/>
                    <a:lstStyle/>
                    <a:p>
                      <a:r>
                        <a:rPr kumimoji="1" lang="ja-JP" altLang="en-US" sz="1600" dirty="0"/>
                        <a:t>私傷病休職</a:t>
                      </a:r>
                    </a:p>
                  </a:txBody>
                  <a:tcPr/>
                </a:tc>
                <a:tc hMerge="1">
                  <a:txBody>
                    <a:bodyPr/>
                    <a:lstStyle/>
                    <a:p>
                      <a:endParaRPr kumimoji="1" lang="ja-JP" altLang="en-US" dirty="0"/>
                    </a:p>
                  </a:txBody>
                  <a:tcPr/>
                </a:tc>
                <a:extLst>
                  <a:ext uri="{0D108BD9-81ED-4DB2-BD59-A6C34878D82A}">
                    <a16:rowId xmlns:a16="http://schemas.microsoft.com/office/drawing/2014/main" val="10000"/>
                  </a:ext>
                </a:extLst>
              </a:tr>
              <a:tr h="262973">
                <a:tc rowSpan="3">
                  <a:txBody>
                    <a:bodyPr/>
                    <a:lstStyle/>
                    <a:p>
                      <a:r>
                        <a:rPr kumimoji="1" lang="ja-JP" altLang="en-US" sz="1600" dirty="0"/>
                        <a:t>取得上限日数</a:t>
                      </a:r>
                    </a:p>
                  </a:txBody>
                  <a:tcPr/>
                </a:tc>
                <a:tc rowSpan="3">
                  <a:txBody>
                    <a:bodyPr/>
                    <a:lstStyle/>
                    <a:p>
                      <a:r>
                        <a:rPr kumimoji="1" lang="ja-JP" altLang="en-US" sz="1400" dirty="0">
                          <a:solidFill>
                            <a:schemeClr val="tx1"/>
                          </a:solidFill>
                        </a:rPr>
                        <a:t>保有している日数の範囲内。半日、</a:t>
                      </a:r>
                      <a:r>
                        <a:rPr kumimoji="1" lang="en-US" altLang="ja-JP" sz="1400" dirty="0">
                          <a:solidFill>
                            <a:schemeClr val="tx1"/>
                          </a:solidFill>
                        </a:rPr>
                        <a:t>1</a:t>
                      </a:r>
                      <a:r>
                        <a:rPr kumimoji="1" lang="ja-JP" altLang="en-US" sz="1400" dirty="0">
                          <a:solidFill>
                            <a:schemeClr val="tx1"/>
                          </a:solidFill>
                        </a:rPr>
                        <a:t>時間単位での取得可</a:t>
                      </a:r>
                    </a:p>
                  </a:txBody>
                  <a:tcPr/>
                </a:tc>
                <a:tc rowSpan="3">
                  <a:txBody>
                    <a:bodyPr/>
                    <a:lstStyle/>
                    <a:p>
                      <a:r>
                        <a:rPr kumimoji="1" lang="ja-JP" altLang="en-US" sz="1400" dirty="0"/>
                        <a:t>保有している日数の範囲内。半日単位で取得可</a:t>
                      </a:r>
                    </a:p>
                  </a:txBody>
                  <a:tcPr/>
                </a:tc>
                <a:tc rowSpan="3">
                  <a:txBody>
                    <a:bodyPr/>
                    <a:lstStyle/>
                    <a:p>
                      <a:r>
                        <a:rPr kumimoji="1" lang="en-US" altLang="ja-JP" sz="1400" dirty="0"/>
                        <a:t>×</a:t>
                      </a:r>
                      <a:r>
                        <a:rPr kumimoji="1" lang="ja-JP" altLang="en-US" sz="1400" dirty="0"/>
                        <a:t>日間</a:t>
                      </a:r>
                    </a:p>
                  </a:txBody>
                  <a:tcPr/>
                </a:tc>
                <a:tc>
                  <a:txBody>
                    <a:bodyPr/>
                    <a:lstStyle/>
                    <a:p>
                      <a:pPr algn="l"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勤続満</a:t>
                      </a: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年未満</a:t>
                      </a:r>
                    </a:p>
                  </a:txBody>
                  <a:tcPr marL="9525" marR="9525" marT="9525" marB="0" anchor="ct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extLst>
                  <a:ext uri="{0D108BD9-81ED-4DB2-BD59-A6C34878D82A}">
                    <a16:rowId xmlns:a16="http://schemas.microsoft.com/office/drawing/2014/main" val="10001"/>
                  </a:ext>
                </a:extLst>
              </a:tr>
              <a:tr h="304108">
                <a:tc vMerge="1">
                  <a:txBody>
                    <a:bodyPr/>
                    <a:lstStyle/>
                    <a:p>
                      <a:endParaRPr kumimoji="1" lang="ja-JP" altLang="en-US" dirty="0"/>
                    </a:p>
                  </a:txBody>
                  <a:tcPr/>
                </a:tc>
                <a:tc vMerge="1">
                  <a:txBody>
                    <a:bodyPr/>
                    <a:lstStyle/>
                    <a:p>
                      <a:endParaRPr kumimoji="1" lang="ja-JP" altLang="en-US" dirty="0"/>
                    </a:p>
                  </a:txBody>
                  <a:tcPr/>
                </a:tc>
                <a:tc vMerge="1">
                  <a:txBody>
                    <a:bodyPr/>
                    <a:lstStyle/>
                    <a:p>
                      <a:endParaRPr kumimoji="1" lang="ja-JP" altLang="en-US" dirty="0"/>
                    </a:p>
                  </a:txBody>
                  <a:tcPr/>
                </a:tc>
                <a:tc vMerge="1">
                  <a:txBody>
                    <a:bodyPr/>
                    <a:lstStyle/>
                    <a:p>
                      <a:endParaRPr kumimoji="1" lang="ja-JP" altLang="en-US" dirty="0"/>
                    </a:p>
                  </a:txBody>
                  <a:tcPr/>
                </a:tc>
                <a:tc>
                  <a:txBody>
                    <a:bodyPr/>
                    <a:lstStyle/>
                    <a:p>
                      <a:pPr algn="l"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勤続満</a:t>
                      </a: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年以上</a:t>
                      </a: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10</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年未満</a:t>
                      </a:r>
                    </a:p>
                  </a:txBody>
                  <a:tcPr marL="9525" marR="9525" marT="9525" marB="0" anchor="ct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extLst>
                  <a:ext uri="{0D108BD9-81ED-4DB2-BD59-A6C34878D82A}">
                    <a16:rowId xmlns:a16="http://schemas.microsoft.com/office/drawing/2014/main" val="10002"/>
                  </a:ext>
                </a:extLst>
              </a:tr>
              <a:tr h="262973">
                <a:tc vMerge="1">
                  <a:txBody>
                    <a:bodyPr/>
                    <a:lstStyle/>
                    <a:p>
                      <a:endParaRPr kumimoji="1" lang="ja-JP" altLang="en-US" dirty="0"/>
                    </a:p>
                  </a:txBody>
                  <a:tcPr/>
                </a:tc>
                <a:tc vMerge="1">
                  <a:txBody>
                    <a:bodyPr/>
                    <a:lstStyle/>
                    <a:p>
                      <a:endParaRPr kumimoji="1" lang="ja-JP" altLang="en-US" dirty="0"/>
                    </a:p>
                  </a:txBody>
                  <a:tcPr/>
                </a:tc>
                <a:tc vMerge="1">
                  <a:txBody>
                    <a:bodyPr/>
                    <a:lstStyle/>
                    <a:p>
                      <a:endParaRPr kumimoji="1" lang="ja-JP" altLang="en-US" dirty="0"/>
                    </a:p>
                  </a:txBody>
                  <a:tcPr/>
                </a:tc>
                <a:tc vMerge="1">
                  <a:txBody>
                    <a:bodyPr/>
                    <a:lstStyle/>
                    <a:p>
                      <a:endParaRPr kumimoji="1" lang="ja-JP" altLang="en-US" dirty="0"/>
                    </a:p>
                  </a:txBody>
                  <a:tcPr/>
                </a:tc>
                <a:tc>
                  <a:txBody>
                    <a:bodyPr/>
                    <a:lstStyle/>
                    <a:p>
                      <a:pPr algn="l"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勤続満</a:t>
                      </a: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10</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年以上</a:t>
                      </a:r>
                    </a:p>
                  </a:txBody>
                  <a:tcPr marL="9525" marR="9525" marT="9525" marB="0" anchor="ct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tc>
                <a:extLst>
                  <a:ext uri="{0D108BD9-81ED-4DB2-BD59-A6C34878D82A}">
                    <a16:rowId xmlns:a16="http://schemas.microsoft.com/office/drawing/2014/main" val="10003"/>
                  </a:ext>
                </a:extLst>
              </a:tr>
            </a:tbl>
          </a:graphicData>
        </a:graphic>
      </p:graphicFrame>
      <p:sp>
        <p:nvSpPr>
          <p:cNvPr id="3" name="テキスト ボックス 2"/>
          <p:cNvSpPr txBox="1"/>
          <p:nvPr/>
        </p:nvSpPr>
        <p:spPr>
          <a:xfrm>
            <a:off x="584731" y="890594"/>
            <a:ext cx="10844011" cy="923330"/>
          </a:xfrm>
          <a:prstGeom prst="rect">
            <a:avLst/>
          </a:prstGeom>
          <a:noFill/>
        </p:spPr>
        <p:txBody>
          <a:bodyPr wrap="square" rtlCol="0">
            <a:spAutoFit/>
          </a:bodyPr>
          <a:lstStyle/>
          <a:p>
            <a:r>
              <a:rPr lang="ja-JP" altLang="en-US" dirty="0"/>
              <a:t>・本人には、安心して治療に専念するよう伝えましょう。</a:t>
            </a:r>
          </a:p>
          <a:p>
            <a:r>
              <a:rPr lang="ja-JP" altLang="en-US" dirty="0"/>
              <a:t>・本人とは定期的に連絡し、報告をする頻度や時期、運用方法を予め決めておきます。</a:t>
            </a:r>
          </a:p>
          <a:p>
            <a:r>
              <a:rPr lang="ja-JP" altLang="en-US" dirty="0"/>
              <a:t>・職場では周囲の社員が皆で支え合う雰囲気づくりを進めながら一部のメンバーが業務過多にならないか確認します。</a:t>
            </a:r>
          </a:p>
        </p:txBody>
      </p:sp>
      <p:sp>
        <p:nvSpPr>
          <p:cNvPr id="12" name="正方形/長方形 11"/>
          <p:cNvSpPr/>
          <p:nvPr/>
        </p:nvSpPr>
        <p:spPr>
          <a:xfrm>
            <a:off x="10626687" y="75053"/>
            <a:ext cx="1604110" cy="518488"/>
          </a:xfrm>
          <a:prstGeom prst="rect">
            <a:avLst/>
          </a:prstGeom>
          <a:solidFill>
            <a:srgbClr val="00B0F0"/>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ja-JP" altLang="en-US" b="1" dirty="0"/>
              <a:t>上司の方向け</a:t>
            </a:r>
            <a:endParaRPr kumimoji="1" lang="ja-JP" altLang="en-US" b="1" dirty="0"/>
          </a:p>
        </p:txBody>
      </p:sp>
      <p:graphicFrame>
        <p:nvGraphicFramePr>
          <p:cNvPr id="11" name="コンテンツ プレースホルダー 3">
            <a:extLst>
              <a:ext uri="{FF2B5EF4-FFF2-40B4-BE49-F238E27FC236}">
                <a16:creationId xmlns:a16="http://schemas.microsoft.com/office/drawing/2014/main" id="{10FD5D8C-DA15-4E4A-A4B7-0598753A6543}"/>
              </a:ext>
            </a:extLst>
          </p:cNvPr>
          <p:cNvGraphicFramePr>
            <a:graphicFrameLocks/>
          </p:cNvGraphicFramePr>
          <p:nvPr>
            <p:extLst>
              <p:ext uri="{D42A27DB-BD31-4B8C-83A1-F6EECF244321}">
                <p14:modId xmlns:p14="http://schemas.microsoft.com/office/powerpoint/2010/main" val="3984272523"/>
              </p:ext>
            </p:extLst>
          </p:nvPr>
        </p:nvGraphicFramePr>
        <p:xfrm>
          <a:off x="691375" y="3138447"/>
          <a:ext cx="10872440" cy="3531616"/>
        </p:xfrm>
        <a:graphic>
          <a:graphicData uri="http://schemas.openxmlformats.org/drawingml/2006/table">
            <a:tbl>
              <a:tblPr firstRow="1" bandRow="1">
                <a:tableStyleId>{5C22544A-7EE6-4342-B048-85BDC9FD1C3A}</a:tableStyleId>
              </a:tblPr>
              <a:tblGrid>
                <a:gridCol w="2452930">
                  <a:extLst>
                    <a:ext uri="{9D8B030D-6E8A-4147-A177-3AD203B41FA5}">
                      <a16:colId xmlns:a16="http://schemas.microsoft.com/office/drawing/2014/main" val="20000"/>
                    </a:ext>
                  </a:extLst>
                </a:gridCol>
                <a:gridCol w="2121451">
                  <a:extLst>
                    <a:ext uri="{9D8B030D-6E8A-4147-A177-3AD203B41FA5}">
                      <a16:colId xmlns:a16="http://schemas.microsoft.com/office/drawing/2014/main" val="20001"/>
                    </a:ext>
                  </a:extLst>
                </a:gridCol>
                <a:gridCol w="6298059">
                  <a:extLst>
                    <a:ext uri="{9D8B030D-6E8A-4147-A177-3AD203B41FA5}">
                      <a16:colId xmlns:a16="http://schemas.microsoft.com/office/drawing/2014/main" val="20002"/>
                    </a:ext>
                  </a:extLst>
                </a:gridCol>
              </a:tblGrid>
              <a:tr h="508084">
                <a:tc>
                  <a:txBody>
                    <a:bodyPr/>
                    <a:lstStyle/>
                    <a:p>
                      <a:endParaRPr kumimoji="1" lang="ja-JP" altLang="en-US" sz="1200" dirty="0"/>
                    </a:p>
                  </a:txBody>
                  <a:tcPr/>
                </a:tc>
                <a:tc>
                  <a:txBody>
                    <a:bodyPr/>
                    <a:lstStyle/>
                    <a:p>
                      <a:r>
                        <a:rPr kumimoji="1" lang="ja-JP" altLang="en-US" sz="1200" dirty="0"/>
                        <a:t>有休・積休</a:t>
                      </a:r>
                    </a:p>
                  </a:txBody>
                  <a:tcPr/>
                </a:tc>
                <a:tc>
                  <a:txBody>
                    <a:bodyPr/>
                    <a:lstStyle/>
                    <a:p>
                      <a:r>
                        <a:rPr kumimoji="1" lang="ja-JP" altLang="en-US" sz="1200" dirty="0"/>
                        <a:t>病気欠勤・私傷病休職</a:t>
                      </a:r>
                    </a:p>
                  </a:txBody>
                  <a:tcPr/>
                </a:tc>
                <a:extLst>
                  <a:ext uri="{0D108BD9-81ED-4DB2-BD59-A6C34878D82A}">
                    <a16:rowId xmlns:a16="http://schemas.microsoft.com/office/drawing/2014/main" val="10000"/>
                  </a:ext>
                </a:extLst>
              </a:tr>
              <a:tr h="326915">
                <a:tc>
                  <a:txBody>
                    <a:bodyPr/>
                    <a:lstStyle/>
                    <a:p>
                      <a:r>
                        <a:rPr kumimoji="1" lang="ja-JP" altLang="en-US" sz="1400" dirty="0"/>
                        <a:t>給与</a:t>
                      </a:r>
                    </a:p>
                  </a:txBody>
                  <a:tcPr/>
                </a:tc>
                <a:tc>
                  <a:txBody>
                    <a:bodyPr/>
                    <a:lstStyle/>
                    <a:p>
                      <a:r>
                        <a:rPr kumimoji="1" lang="ja-JP" altLang="en-US" sz="1200" dirty="0"/>
                        <a:t>支給あり。</a:t>
                      </a:r>
                    </a:p>
                  </a:txBody>
                  <a:tcPr/>
                </a:tc>
                <a:tc>
                  <a:txBody>
                    <a:bodyPr/>
                    <a:lstStyle/>
                    <a:p>
                      <a:r>
                        <a:rPr kumimoji="1" lang="ja-JP" altLang="en-US" sz="1200" dirty="0"/>
                        <a:t>支給なし。</a:t>
                      </a:r>
                    </a:p>
                  </a:txBody>
                  <a:tcPr/>
                </a:tc>
                <a:extLst>
                  <a:ext uri="{0D108BD9-81ED-4DB2-BD59-A6C34878D82A}">
                    <a16:rowId xmlns:a16="http://schemas.microsoft.com/office/drawing/2014/main" val="10001"/>
                  </a:ext>
                </a:extLst>
              </a:tr>
              <a:tr h="508084">
                <a:tc>
                  <a:txBody>
                    <a:bodyPr/>
                    <a:lstStyle/>
                    <a:p>
                      <a:r>
                        <a:rPr kumimoji="1" lang="ja-JP" altLang="en-US" sz="1400" dirty="0"/>
                        <a:t>賞与</a:t>
                      </a:r>
                      <a:endParaRPr kumimoji="1" lang="en-US" altLang="ja-JP" sz="1400" dirty="0"/>
                    </a:p>
                  </a:txBody>
                  <a:tcPr/>
                </a:tc>
                <a:tc>
                  <a:txBody>
                    <a:bodyPr/>
                    <a:lstStyle/>
                    <a:p>
                      <a:r>
                        <a:rPr kumimoji="1" lang="ja-JP" altLang="en-US" sz="1200" dirty="0"/>
                        <a:t>支給あり。</a:t>
                      </a:r>
                    </a:p>
                  </a:txBody>
                  <a:tcPr/>
                </a:tc>
                <a:tc>
                  <a:txBody>
                    <a:bodyPr/>
                    <a:lstStyle/>
                    <a:p>
                      <a:r>
                        <a:rPr kumimoji="1" lang="ja-JP" altLang="en-US" sz="1200" dirty="0"/>
                        <a:t>減額の上、支給。</a:t>
                      </a:r>
                      <a:endParaRPr kumimoji="1" lang="en-US" altLang="ja-JP" sz="1200" dirty="0"/>
                    </a:p>
                    <a:p>
                      <a:r>
                        <a:rPr kumimoji="1" lang="ja-JP" altLang="en-US" sz="1200" dirty="0"/>
                        <a:t>評価反映後、支給対象期間のうち欠務期間分については</a:t>
                      </a:r>
                      <a:r>
                        <a:rPr kumimoji="1" lang="en-US" altLang="ja-JP" sz="1200" dirty="0"/>
                        <a:t>×</a:t>
                      </a:r>
                      <a:r>
                        <a:rPr kumimoji="1" lang="ja-JP" altLang="en-US" sz="1200" dirty="0"/>
                        <a:t>％を減額して支給する。</a:t>
                      </a:r>
                    </a:p>
                  </a:txBody>
                  <a:tcPr/>
                </a:tc>
                <a:extLst>
                  <a:ext uri="{0D108BD9-81ED-4DB2-BD59-A6C34878D82A}">
                    <a16:rowId xmlns:a16="http://schemas.microsoft.com/office/drawing/2014/main" val="10002"/>
                  </a:ext>
                </a:extLst>
              </a:tr>
              <a:tr h="508084">
                <a:tc>
                  <a:txBody>
                    <a:bodyPr/>
                    <a:lstStyle/>
                    <a:p>
                      <a:r>
                        <a:rPr kumimoji="1" lang="ja-JP" altLang="en-US" sz="1400" dirty="0"/>
                        <a:t>傷病手当金</a:t>
                      </a:r>
                      <a:endParaRPr kumimoji="1" lang="en-US" altLang="ja-JP" sz="1400" dirty="0"/>
                    </a:p>
                    <a:p>
                      <a:r>
                        <a:rPr kumimoji="1" lang="ja-JP" altLang="en-US" sz="1400" dirty="0"/>
                        <a:t>（健康保険組合より）</a:t>
                      </a:r>
                    </a:p>
                  </a:txBody>
                  <a:tcPr/>
                </a:tc>
                <a:tc>
                  <a:txBody>
                    <a:bodyPr/>
                    <a:lstStyle/>
                    <a:p>
                      <a:r>
                        <a:rPr kumimoji="1" lang="ja-JP" altLang="en-US" sz="1200" dirty="0"/>
                        <a:t>ー</a:t>
                      </a:r>
                    </a:p>
                  </a:txBody>
                  <a:tcPr/>
                </a:tc>
                <a:tc>
                  <a:txBody>
                    <a:bodyPr/>
                    <a:lstStyle/>
                    <a:p>
                      <a:r>
                        <a:rPr kumimoji="1" lang="ja-JP" altLang="en-US" sz="1200" dirty="0">
                          <a:solidFill>
                            <a:schemeClr val="tx1"/>
                          </a:solidFill>
                        </a:rPr>
                        <a:t>①傷病手当金</a:t>
                      </a:r>
                      <a:endParaRPr kumimoji="1" lang="en-US" altLang="ja-JP" sz="1200" dirty="0">
                        <a:solidFill>
                          <a:schemeClr val="tx1"/>
                        </a:solidFill>
                      </a:endParaRPr>
                    </a:p>
                    <a:p>
                      <a:r>
                        <a:rPr kumimoji="1" lang="ja-JP" altLang="en-US" sz="1200" dirty="0">
                          <a:solidFill>
                            <a:schemeClr val="tx1"/>
                          </a:solidFill>
                        </a:rPr>
                        <a:t>　</a:t>
                      </a:r>
                      <a:r>
                        <a:rPr kumimoji="1" lang="en-US" altLang="ja-JP" sz="1200" dirty="0">
                          <a:solidFill>
                            <a:schemeClr val="tx1"/>
                          </a:solidFill>
                        </a:rPr>
                        <a:t>1</a:t>
                      </a:r>
                      <a:r>
                        <a:rPr kumimoji="1" lang="ja-JP" altLang="en-US" sz="1200" dirty="0">
                          <a:solidFill>
                            <a:schemeClr val="tx1"/>
                          </a:solidFill>
                        </a:rPr>
                        <a:t>日につき</a:t>
                      </a:r>
                      <a:r>
                        <a:rPr kumimoji="1" lang="ja-JP" altLang="en-US" sz="1200" strike="noStrike" dirty="0">
                          <a:solidFill>
                            <a:schemeClr val="tx1"/>
                          </a:solidFill>
                        </a:rPr>
                        <a:t>支払いを始める日の基準額</a:t>
                      </a:r>
                      <a:r>
                        <a:rPr kumimoji="1" lang="ja-JP" altLang="en-US" sz="1200" dirty="0">
                          <a:solidFill>
                            <a:schemeClr val="tx1"/>
                          </a:solidFill>
                        </a:rPr>
                        <a:t>の</a:t>
                      </a:r>
                      <a:r>
                        <a:rPr kumimoji="1" lang="en-US" altLang="ja-JP" sz="1200" dirty="0">
                          <a:solidFill>
                            <a:schemeClr val="tx1"/>
                          </a:solidFill>
                        </a:rPr>
                        <a:t>×</a:t>
                      </a:r>
                      <a:r>
                        <a:rPr kumimoji="1" lang="ja-JP" altLang="en-US" sz="1200" dirty="0">
                          <a:solidFill>
                            <a:schemeClr val="tx1"/>
                          </a:solidFill>
                        </a:rPr>
                        <a:t>に相当する額（</a:t>
                      </a:r>
                      <a:r>
                        <a:rPr kumimoji="1" lang="en-US" altLang="ja-JP" sz="1200" dirty="0">
                          <a:solidFill>
                            <a:schemeClr val="tx1"/>
                          </a:solidFill>
                        </a:rPr>
                        <a:t>×</a:t>
                      </a:r>
                      <a:r>
                        <a:rPr kumimoji="1" lang="ja-JP" altLang="en-US" sz="1200" dirty="0">
                          <a:solidFill>
                            <a:schemeClr val="tx1"/>
                          </a:solidFill>
                        </a:rPr>
                        <a:t>か月間）</a:t>
                      </a:r>
                    </a:p>
                    <a:p>
                      <a:r>
                        <a:rPr kumimoji="1" lang="ja-JP" altLang="en-US" sz="1200" dirty="0">
                          <a:solidFill>
                            <a:schemeClr val="tx1"/>
                          </a:solidFill>
                        </a:rPr>
                        <a:t>②傷病手当金付加金</a:t>
                      </a:r>
                    </a:p>
                    <a:p>
                      <a:r>
                        <a:rPr kumimoji="1" lang="ja-JP" altLang="en-US" sz="1200" dirty="0">
                          <a:solidFill>
                            <a:schemeClr val="tx1"/>
                          </a:solidFill>
                        </a:rPr>
                        <a:t>　休業１日につき</a:t>
                      </a:r>
                      <a:r>
                        <a:rPr kumimoji="1" lang="ja-JP" altLang="en-US" sz="1200" strike="noStrike" dirty="0">
                          <a:solidFill>
                            <a:schemeClr val="tx1"/>
                          </a:solidFill>
                        </a:rPr>
                        <a:t>支払いを始める日の基準額</a:t>
                      </a:r>
                      <a:r>
                        <a:rPr kumimoji="1" lang="ja-JP" altLang="en-US" sz="1200" dirty="0">
                          <a:solidFill>
                            <a:schemeClr val="tx1"/>
                          </a:solidFill>
                        </a:rPr>
                        <a:t>の</a:t>
                      </a:r>
                      <a:r>
                        <a:rPr kumimoji="1" lang="en-US" altLang="ja-JP" sz="1200" dirty="0">
                          <a:solidFill>
                            <a:schemeClr val="tx1"/>
                          </a:solidFill>
                        </a:rPr>
                        <a:t>×</a:t>
                      </a:r>
                      <a:r>
                        <a:rPr kumimoji="1" lang="ja-JP" altLang="en-US" sz="1200" dirty="0">
                          <a:solidFill>
                            <a:schemeClr val="tx1"/>
                          </a:solidFill>
                        </a:rPr>
                        <a:t>％に相当する額</a:t>
                      </a:r>
                    </a:p>
                  </a:txBody>
                  <a:tcPr/>
                </a:tc>
                <a:extLst>
                  <a:ext uri="{0D108BD9-81ED-4DB2-BD59-A6C34878D82A}">
                    <a16:rowId xmlns:a16="http://schemas.microsoft.com/office/drawing/2014/main" val="10003"/>
                  </a:ext>
                </a:extLst>
              </a:tr>
              <a:tr h="508084">
                <a:tc>
                  <a:txBody>
                    <a:bodyPr/>
                    <a:lstStyle/>
                    <a:p>
                      <a:r>
                        <a:rPr kumimoji="1" lang="ja-JP" altLang="en-US" sz="1400" dirty="0"/>
                        <a:t>扶助料</a:t>
                      </a:r>
                      <a:endParaRPr kumimoji="1" lang="en-US" altLang="ja-JP" sz="1400" dirty="0"/>
                    </a:p>
                  </a:txBody>
                  <a:tcPr/>
                </a:tc>
                <a:tc>
                  <a:txBody>
                    <a:bodyPr/>
                    <a:lstStyle/>
                    <a:p>
                      <a:r>
                        <a:rPr kumimoji="1" lang="ja-JP" altLang="en-US" sz="1200" dirty="0"/>
                        <a:t>－</a:t>
                      </a:r>
                    </a:p>
                  </a:txBody>
                  <a:tcPr/>
                </a:tc>
                <a:tc>
                  <a:txBody>
                    <a:bodyPr/>
                    <a:lstStyle/>
                    <a:p>
                      <a:r>
                        <a:rPr kumimoji="1" lang="ja-JP" altLang="en-US" sz="1200" dirty="0">
                          <a:solidFill>
                            <a:schemeClr val="tx1"/>
                          </a:solidFill>
                        </a:rPr>
                        <a:t>欠勤１日につき健康保険標準報酬</a:t>
                      </a:r>
                      <a:r>
                        <a:rPr kumimoji="1" lang="ja-JP" altLang="en-US" sz="1200" strike="noStrike" dirty="0">
                          <a:solidFill>
                            <a:schemeClr val="tx1"/>
                          </a:solidFill>
                        </a:rPr>
                        <a:t>月額の</a:t>
                      </a:r>
                      <a:r>
                        <a:rPr kumimoji="1" lang="en-US" altLang="ja-JP" sz="1200" strike="noStrike" dirty="0">
                          <a:solidFill>
                            <a:schemeClr val="tx1"/>
                          </a:solidFill>
                        </a:rPr>
                        <a:t>×</a:t>
                      </a:r>
                      <a:r>
                        <a:rPr kumimoji="1" lang="ja-JP" altLang="en-US" sz="1200" strike="noStrike" dirty="0">
                          <a:solidFill>
                            <a:schemeClr val="tx1"/>
                          </a:solidFill>
                        </a:rPr>
                        <a:t>に相当する額</a:t>
                      </a:r>
                      <a:r>
                        <a:rPr kumimoji="1" lang="ja-JP" altLang="en-US" sz="1200" dirty="0">
                          <a:solidFill>
                            <a:schemeClr val="tx1"/>
                          </a:solidFill>
                        </a:rPr>
                        <a:t>の</a:t>
                      </a:r>
                      <a:r>
                        <a:rPr kumimoji="1" lang="en-US" altLang="ja-JP" sz="1200" dirty="0">
                          <a:solidFill>
                            <a:schemeClr val="tx1"/>
                          </a:solidFill>
                        </a:rPr>
                        <a:t>×</a:t>
                      </a:r>
                      <a:r>
                        <a:rPr kumimoji="1" lang="ja-JP" altLang="en-US" sz="1200" dirty="0">
                          <a:solidFill>
                            <a:schemeClr val="tx1"/>
                          </a:solidFill>
                        </a:rPr>
                        <a:t>に相当する金額を支給。</a:t>
                      </a:r>
                      <a:endParaRPr kumimoji="1" lang="en-US" altLang="ja-JP" sz="1200" dirty="0">
                        <a:solidFill>
                          <a:schemeClr val="tx1"/>
                        </a:solidFill>
                      </a:endParaRPr>
                    </a:p>
                    <a:p>
                      <a:r>
                        <a:rPr kumimoji="1" lang="en-US" altLang="ja-JP" sz="1200" dirty="0">
                          <a:solidFill>
                            <a:schemeClr val="tx1"/>
                          </a:solidFill>
                        </a:rPr>
                        <a:t>※</a:t>
                      </a:r>
                      <a:r>
                        <a:rPr kumimoji="1" lang="ja-JP" altLang="en-US" sz="1200" dirty="0">
                          <a:solidFill>
                            <a:schemeClr val="tx1"/>
                          </a:solidFill>
                        </a:rPr>
                        <a:t>傷病手当金の給付を受けられない期間が対象。</a:t>
                      </a:r>
                    </a:p>
                  </a:txBody>
                  <a:tcPr/>
                </a:tc>
                <a:extLst>
                  <a:ext uri="{0D108BD9-81ED-4DB2-BD59-A6C34878D82A}">
                    <a16:rowId xmlns:a16="http://schemas.microsoft.com/office/drawing/2014/main" val="10004"/>
                  </a:ext>
                </a:extLst>
              </a:tr>
              <a:tr h="349405">
                <a:tc>
                  <a:txBody>
                    <a:bodyPr/>
                    <a:lstStyle/>
                    <a:p>
                      <a:r>
                        <a:rPr kumimoji="1" lang="ja-JP" altLang="en-US" sz="1400" dirty="0"/>
                        <a:t>共済会</a:t>
                      </a:r>
                      <a:endParaRPr kumimoji="1" lang="en-US" altLang="ja-JP" sz="1400" dirty="0"/>
                    </a:p>
                  </a:txBody>
                  <a:tcPr/>
                </a:tc>
                <a:tc gridSpan="2">
                  <a:txBody>
                    <a:bodyPr/>
                    <a:lstStyle/>
                    <a:p>
                      <a:r>
                        <a:rPr kumimoji="1" lang="ja-JP" altLang="en-US" sz="1200" dirty="0"/>
                        <a:t>不就業（有休・積休含）が</a:t>
                      </a:r>
                      <a:r>
                        <a:rPr kumimoji="1" lang="en-US" altLang="ja-JP" sz="1200" dirty="0"/>
                        <a:t>×</a:t>
                      </a:r>
                      <a:r>
                        <a:rPr kumimoji="1" lang="ja-JP" altLang="en-US" sz="1200" dirty="0"/>
                        <a:t>日に及んだ時、</a:t>
                      </a:r>
                      <a:r>
                        <a:rPr kumimoji="1" lang="en-US" altLang="ja-JP" sz="1200" dirty="0"/>
                        <a:t>××</a:t>
                      </a:r>
                      <a:r>
                        <a:rPr kumimoji="1" lang="ja-JP" altLang="en-US" sz="1200" dirty="0"/>
                        <a:t>円支給。その後の不就労が</a:t>
                      </a:r>
                      <a:r>
                        <a:rPr kumimoji="1" lang="en-US" altLang="ja-JP" sz="1200" dirty="0"/>
                        <a:t>×</a:t>
                      </a:r>
                      <a:r>
                        <a:rPr kumimoji="1" lang="ja-JP" altLang="en-US" sz="1200" dirty="0"/>
                        <a:t>ヶ月に及ぶ毎に</a:t>
                      </a:r>
                      <a:r>
                        <a:rPr kumimoji="1" lang="en-US" altLang="ja-JP" sz="1200" dirty="0"/>
                        <a:t>××</a:t>
                      </a:r>
                      <a:r>
                        <a:rPr kumimoji="1" lang="ja-JP" altLang="en-US" sz="1200" dirty="0"/>
                        <a:t>円支給。</a:t>
                      </a:r>
                    </a:p>
                  </a:txBody>
                  <a:tcPr/>
                </a:tc>
                <a:tc hMerge="1">
                  <a:txBody>
                    <a:bodyPr/>
                    <a:lstStyle/>
                    <a:p>
                      <a:endParaRPr kumimoji="1" lang="ja-JP" altLang="en-US" sz="1400" dirty="0"/>
                    </a:p>
                  </a:txBody>
                  <a:tcPr/>
                </a:tc>
                <a:extLst>
                  <a:ext uri="{0D108BD9-81ED-4DB2-BD59-A6C34878D82A}">
                    <a16:rowId xmlns:a16="http://schemas.microsoft.com/office/drawing/2014/main" val="10005"/>
                  </a:ext>
                </a:extLst>
              </a:tr>
              <a:tr h="508084">
                <a:tc>
                  <a:txBody>
                    <a:bodyPr/>
                    <a:lstStyle/>
                    <a:p>
                      <a:r>
                        <a:rPr kumimoji="1" lang="ja-JP" altLang="en-US" sz="1400" dirty="0"/>
                        <a:t>労働組合</a:t>
                      </a:r>
                      <a:endParaRPr kumimoji="1" lang="en-US" altLang="ja-JP" sz="1400" dirty="0"/>
                    </a:p>
                  </a:txBody>
                  <a:tcPr/>
                </a:tc>
                <a:tc gridSpan="2">
                  <a:txBody>
                    <a:bodyPr/>
                    <a:lstStyle/>
                    <a:p>
                      <a:r>
                        <a:rPr kumimoji="1" lang="ja-JP" altLang="en-US" sz="1200" dirty="0"/>
                        <a:t>不就業（有休・積休含）が</a:t>
                      </a:r>
                      <a:r>
                        <a:rPr kumimoji="1" lang="en-US" altLang="ja-JP" sz="1200" dirty="0"/>
                        <a:t>×</a:t>
                      </a:r>
                      <a:r>
                        <a:rPr kumimoji="1" lang="ja-JP" altLang="en-US" sz="1200" dirty="0"/>
                        <a:t>日に及んだ時</a:t>
                      </a:r>
                      <a:r>
                        <a:rPr kumimoji="1" lang="en-US" altLang="ja-JP" sz="1200" dirty="0"/>
                        <a:t>××</a:t>
                      </a:r>
                      <a:r>
                        <a:rPr kumimoji="1" lang="ja-JP" altLang="en-US" sz="1200" dirty="0"/>
                        <a:t>円支給。</a:t>
                      </a:r>
                      <a:r>
                        <a:rPr kumimoji="1" lang="en-US" altLang="ja-JP" sz="1200" dirty="0"/>
                        <a:t>×</a:t>
                      </a:r>
                      <a:r>
                        <a:rPr kumimoji="1" lang="ja-JP" altLang="en-US" sz="1200" dirty="0"/>
                        <a:t>ヶ月に及んだ時</a:t>
                      </a:r>
                      <a:r>
                        <a:rPr kumimoji="1" lang="en-US" altLang="ja-JP" sz="1200" dirty="0"/>
                        <a:t>××</a:t>
                      </a:r>
                      <a:r>
                        <a:rPr kumimoji="1" lang="ja-JP" altLang="en-US" sz="1200" dirty="0"/>
                        <a:t>円、その後</a:t>
                      </a:r>
                      <a:r>
                        <a:rPr kumimoji="1" lang="en-US" altLang="ja-JP" sz="1200" dirty="0"/>
                        <a:t>×</a:t>
                      </a:r>
                      <a:r>
                        <a:rPr kumimoji="1" lang="ja-JP" altLang="en-US" sz="1200" dirty="0"/>
                        <a:t>ヶ月単位で</a:t>
                      </a:r>
                      <a:r>
                        <a:rPr kumimoji="1" lang="en-US" altLang="ja-JP" sz="1200" dirty="0"/>
                        <a:t>××</a:t>
                      </a:r>
                      <a:r>
                        <a:rPr kumimoji="1" lang="ja-JP" altLang="en-US" sz="1200" dirty="0"/>
                        <a:t>円支給。</a:t>
                      </a:r>
                    </a:p>
                  </a:txBody>
                  <a:tcPr/>
                </a:tc>
                <a:tc hMerge="1">
                  <a:txBody>
                    <a:bodyPr/>
                    <a:lstStyle/>
                    <a:p>
                      <a:endParaRPr kumimoji="1" lang="ja-JP" altLang="en-US"/>
                    </a:p>
                  </a:txBody>
                  <a:tcPr/>
                </a:tc>
                <a:extLst>
                  <a:ext uri="{0D108BD9-81ED-4DB2-BD59-A6C34878D82A}">
                    <a16:rowId xmlns:a16="http://schemas.microsoft.com/office/drawing/2014/main" val="10006"/>
                  </a:ext>
                </a:extLst>
              </a:tr>
            </a:tbl>
          </a:graphicData>
        </a:graphic>
      </p:graphicFrame>
      <p:sp>
        <p:nvSpPr>
          <p:cNvPr id="9" name="テキスト ボックス 8">
            <a:extLst>
              <a:ext uri="{FF2B5EF4-FFF2-40B4-BE49-F238E27FC236}">
                <a16:creationId xmlns:a16="http://schemas.microsoft.com/office/drawing/2014/main" id="{2FE9678B-9986-4DE3-B232-432ACCA8E7D3}"/>
              </a:ext>
            </a:extLst>
          </p:cNvPr>
          <p:cNvSpPr txBox="1"/>
          <p:nvPr/>
        </p:nvSpPr>
        <p:spPr>
          <a:xfrm>
            <a:off x="10181977" y="642139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4036688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7136" y="184821"/>
            <a:ext cx="10515600" cy="1025793"/>
          </a:xfrm>
        </p:spPr>
        <p:txBody>
          <a:bodyPr/>
          <a:lstStyle/>
          <a:p>
            <a:r>
              <a:rPr kumimoji="1" lang="ja-JP" altLang="en-US" dirty="0"/>
              <a:t>７．復職に向けて</a:t>
            </a:r>
          </a:p>
        </p:txBody>
      </p:sp>
      <p:graphicFrame>
        <p:nvGraphicFramePr>
          <p:cNvPr id="16" name="図表 15"/>
          <p:cNvGraphicFramePr/>
          <p:nvPr/>
        </p:nvGraphicFramePr>
        <p:xfrm>
          <a:off x="207136" y="750588"/>
          <a:ext cx="11635459" cy="61331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テキスト ボックス 3"/>
          <p:cNvSpPr txBox="1"/>
          <p:nvPr/>
        </p:nvSpPr>
        <p:spPr>
          <a:xfrm>
            <a:off x="507452" y="1210614"/>
            <a:ext cx="11384923" cy="707886"/>
          </a:xfrm>
          <a:prstGeom prst="rect">
            <a:avLst/>
          </a:prstGeom>
          <a:noFill/>
        </p:spPr>
        <p:txBody>
          <a:bodyPr wrap="square" rtlCol="0">
            <a:spAutoFit/>
          </a:bodyPr>
          <a:lstStyle/>
          <a:p>
            <a:r>
              <a:rPr kumimoji="1" lang="ja-JP" altLang="en-US" sz="2000" dirty="0"/>
              <a:t>長期のお休みから復職する際は、主治医、産業医、人事部門とよく相談し</a:t>
            </a:r>
            <a:r>
              <a:rPr lang="ja-JP" altLang="en-US" sz="2000" dirty="0"/>
              <a:t>ましょう。</a:t>
            </a:r>
            <a:endParaRPr lang="en-US" altLang="ja-JP" sz="2000" dirty="0"/>
          </a:p>
          <a:p>
            <a:r>
              <a:rPr lang="ja-JP" altLang="en-US" sz="2000" dirty="0"/>
              <a:t>ご本人が</a:t>
            </a:r>
            <a:r>
              <a:rPr kumimoji="1" lang="ja-JP" altLang="en-US" sz="2000" dirty="0"/>
              <a:t>安心して職場復帰できるよう会社はサポートしていきます。</a:t>
            </a:r>
          </a:p>
        </p:txBody>
      </p:sp>
      <p:sp>
        <p:nvSpPr>
          <p:cNvPr id="8" name="正方形/長方形 7"/>
          <p:cNvSpPr/>
          <p:nvPr/>
        </p:nvSpPr>
        <p:spPr>
          <a:xfrm>
            <a:off x="10288265" y="184821"/>
            <a:ext cx="1604110" cy="518488"/>
          </a:xfrm>
          <a:prstGeom prst="rect">
            <a:avLst/>
          </a:prstGeom>
          <a:solidFill>
            <a:srgbClr val="00B0F0"/>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ja-JP" altLang="en-US" b="1" dirty="0"/>
              <a:t>上司の方向け</a:t>
            </a:r>
            <a:endParaRPr kumimoji="1" lang="ja-JP" altLang="en-US" b="1" dirty="0"/>
          </a:p>
        </p:txBody>
      </p:sp>
      <p:sp>
        <p:nvSpPr>
          <p:cNvPr id="7" name="テキスト ボックス 6">
            <a:extLst>
              <a:ext uri="{FF2B5EF4-FFF2-40B4-BE49-F238E27FC236}">
                <a16:creationId xmlns:a16="http://schemas.microsoft.com/office/drawing/2014/main" id="{2FE9678B-9986-4DE3-B232-432ACCA8E7D3}"/>
              </a:ext>
            </a:extLst>
          </p:cNvPr>
          <p:cNvSpPr txBox="1"/>
          <p:nvPr/>
        </p:nvSpPr>
        <p:spPr>
          <a:xfrm>
            <a:off x="10181977" y="642139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260162649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A3233202FB604C45A1A0D54428F7E570" ma:contentTypeVersion="4" ma:contentTypeDescription="新しいドキュメントを作成します。" ma:contentTypeScope="" ma:versionID="e2e9f76fc51e8eb4a0d663e8066bb9af">
  <xsd:schema xmlns:xsd="http://www.w3.org/2001/XMLSchema" xmlns:xs="http://www.w3.org/2001/XMLSchema" xmlns:p="http://schemas.microsoft.com/office/2006/metadata/properties" xmlns:ns2="eb596e94-3be8-40ab-8bd8-a1bf70d3bf66" xmlns:ns3="7cd3a0e6-6e2a-4ac8-99f0-5daa367529ce" targetNamespace="http://schemas.microsoft.com/office/2006/metadata/properties" ma:root="true" ma:fieldsID="f9209383cd3d42f0c137fd4ef61ed72c" ns2:_="" ns3:_="">
    <xsd:import namespace="eb596e94-3be8-40ab-8bd8-a1bf70d3bf66"/>
    <xsd:import namespace="7cd3a0e6-6e2a-4ac8-99f0-5daa367529ce"/>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596e94-3be8-40ab-8bd8-a1bf70d3bf6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cd3a0e6-6e2a-4ac8-99f0-5daa367529ce"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3016EC1-A078-4C54-AB58-8B2FBE0DF29E}">
  <ds:schemaRefs>
    <ds:schemaRef ds:uri="http://schemas.microsoft.com/sharepoint/v3/contenttype/forms"/>
  </ds:schemaRefs>
</ds:datastoreItem>
</file>

<file path=customXml/itemProps2.xml><?xml version="1.0" encoding="utf-8"?>
<ds:datastoreItem xmlns:ds="http://schemas.openxmlformats.org/officeDocument/2006/customXml" ds:itemID="{C425C8C0-156F-4113-AEE2-B51E9F63E835}">
  <ds:schemaRefs>
    <ds:schemaRef ds:uri="http://schemas.microsoft.com/office/2006/documentManagement/types"/>
    <ds:schemaRef ds:uri="eb596e94-3be8-40ab-8bd8-a1bf70d3bf66"/>
    <ds:schemaRef ds:uri="http://purl.org/dc/elements/1.1/"/>
    <ds:schemaRef ds:uri="http://schemas.microsoft.com/office/2006/metadata/properties"/>
    <ds:schemaRef ds:uri="http://purl.org/dc/terms/"/>
    <ds:schemaRef ds:uri="http://schemas.openxmlformats.org/package/2006/metadata/core-properties"/>
    <ds:schemaRef ds:uri="http://schemas.microsoft.com/office/infopath/2007/PartnerControls"/>
    <ds:schemaRef ds:uri="7cd3a0e6-6e2a-4ac8-99f0-5daa367529ce"/>
    <ds:schemaRef ds:uri="http://www.w3.org/XML/1998/namespace"/>
    <ds:schemaRef ds:uri="http://purl.org/dc/dcmitype/"/>
  </ds:schemaRefs>
</ds:datastoreItem>
</file>

<file path=customXml/itemProps3.xml><?xml version="1.0" encoding="utf-8"?>
<ds:datastoreItem xmlns:ds="http://schemas.openxmlformats.org/officeDocument/2006/customXml" ds:itemID="{0E9A84DF-8A71-46BE-A4D6-E9529C0888A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596e94-3be8-40ab-8bd8-a1bf70d3bf66"/>
    <ds:schemaRef ds:uri="7cd3a0e6-6e2a-4ac8-99f0-5daa367529c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2951</TotalTime>
  <Words>3205</Words>
  <Application>Microsoft Office PowerPoint</Application>
  <PresentationFormat>ワイド画面</PresentationFormat>
  <Paragraphs>251</Paragraphs>
  <Slides>14</Slides>
  <Notes>12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14</vt:i4>
      </vt:variant>
    </vt:vector>
  </HeadingPairs>
  <TitlesOfParts>
    <vt:vector size="19" baseType="lpstr">
      <vt:lpstr>Meiryo UI</vt:lpstr>
      <vt:lpstr>Arial</vt:lpstr>
      <vt:lpstr>Calibri</vt:lpstr>
      <vt:lpstr>Wingdings</vt:lpstr>
      <vt:lpstr>Office テーマ</vt:lpstr>
      <vt:lpstr>　がんなど治療と就労の 　両立支援ガイドブック</vt:lpstr>
      <vt:lpstr>１．はじめに</vt:lpstr>
      <vt:lpstr> </vt:lpstr>
      <vt:lpstr>３．上司支援のポイント：診断時 </vt:lpstr>
      <vt:lpstr>PowerPoint プレゼンテーション</vt:lpstr>
      <vt:lpstr>５．働きながら治療を続ける</vt:lpstr>
      <vt:lpstr>５．働きながら治療を続ける</vt:lpstr>
      <vt:lpstr>６．会社を休むことになったら？</vt:lpstr>
      <vt:lpstr>７．復職に向けて</vt:lpstr>
      <vt:lpstr>８．上司支援のポイント：復職 </vt:lpstr>
      <vt:lpstr>９．上司支援のポイント：職場全体への働きかけ</vt:lpstr>
      <vt:lpstr>Can Starsのご案内</vt:lpstr>
      <vt:lpstr>１０．参考情報</vt:lpstr>
      <vt:lpstr>参考文献</vt:lpstr>
    </vt:vector>
  </TitlesOfParts>
  <Company>サッポログループマネジメント株式会社</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がんなど治療と就労の ガイドブック</dc:title>
  <dc:creator>吾妻　美佳</dc:creator>
  <cp:lastModifiedBy>村本　高史</cp:lastModifiedBy>
  <cp:revision>267</cp:revision>
  <cp:lastPrinted>2017-06-12T00:59:29Z</cp:lastPrinted>
  <dcterms:created xsi:type="dcterms:W3CDTF">2017-05-16T01:43:58Z</dcterms:created>
  <dcterms:modified xsi:type="dcterms:W3CDTF">2022-09-14T01:16:14Z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0x010100A3233202FB604C45A1A0D54428F7E570</vt:lpwstr>
  </property>
</Properties>
</file>